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45" r:id="rId1"/>
  </p:sldMasterIdLst>
  <p:notesMasterIdLst>
    <p:notesMasterId r:id="rId3"/>
  </p:notesMasterIdLst>
  <p:sldIdLst>
    <p:sldId id="257" r:id="rId2"/>
  </p:sldIdLst>
  <p:sldSz cx="7772400" cy="128016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anti Singh" initials="RS" lastIdx="4" clrIdx="0">
    <p:extLst>
      <p:ext uri="{19B8F6BF-5375-455C-9EA6-DF929625EA0E}">
        <p15:presenceInfo xmlns:p15="http://schemas.microsoft.com/office/powerpoint/2012/main" userId="S::30000643@uwi.edu::c932dc66-15c9-4710-9cfe-1fd85d9d65b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DEEF"/>
    <a:srgbClr val="FBAFCC"/>
    <a:srgbClr val="CC99FF"/>
    <a:srgbClr val="FF15B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386" autoAdjust="0"/>
    <p:restoredTop sz="94660"/>
  </p:normalViewPr>
  <p:slideViewPr>
    <p:cSldViewPr snapToGrid="0">
      <p:cViewPr varScale="1">
        <p:scale>
          <a:sx n="69" d="100"/>
          <a:sy n="69" d="100"/>
        </p:scale>
        <p:origin x="3138" y="72"/>
      </p:cViewPr>
      <p:guideLst>
        <p:guide orient="horz" pos="4032"/>
        <p:guide pos="2448"/>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GB"/>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D65D6D93-D483-41B9-8141-7FEEFCCEE5C9}" type="datetimeFigureOut">
              <a:rPr lang="en-GB" smtClean="0"/>
              <a:pPr/>
              <a:t>18/03/2025</a:t>
            </a:fld>
            <a:endParaRPr lang="en-GB"/>
          </a:p>
        </p:txBody>
      </p:sp>
      <p:sp>
        <p:nvSpPr>
          <p:cNvPr id="4" name="Slide Image Placeholder 3"/>
          <p:cNvSpPr>
            <a:spLocks noGrp="1" noRot="1" noChangeAspect="1"/>
          </p:cNvSpPr>
          <p:nvPr>
            <p:ph type="sldImg" idx="2"/>
          </p:nvPr>
        </p:nvSpPr>
        <p:spPr>
          <a:xfrm>
            <a:off x="2552700" y="1162050"/>
            <a:ext cx="1905000" cy="3136900"/>
          </a:xfrm>
          <a:prstGeom prst="rect">
            <a:avLst/>
          </a:prstGeom>
          <a:noFill/>
          <a:ln w="12700">
            <a:solidFill>
              <a:prstClr val="black"/>
            </a:solidFill>
          </a:ln>
        </p:spPr>
        <p:txBody>
          <a:bodyPr vert="horz" lIns="93177" tIns="46589" rIns="93177" bIns="46589" rtlCol="0" anchor="ctr"/>
          <a:lstStyle/>
          <a:p>
            <a:endParaRPr lang="en-GB"/>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GB"/>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9C945127-6203-4146-924E-D4BEAAB71A46}" type="slidenum">
              <a:rPr lang="en-GB" smtClean="0"/>
              <a:pPr/>
              <a:t>‹#›</a:t>
            </a:fld>
            <a:endParaRPr lang="en-GB"/>
          </a:p>
        </p:txBody>
      </p:sp>
    </p:spTree>
    <p:extLst>
      <p:ext uri="{BB962C8B-B14F-4D97-AF65-F5344CB8AC3E}">
        <p14:creationId xmlns:p14="http://schemas.microsoft.com/office/powerpoint/2010/main" val="8006713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552700" y="1162050"/>
            <a:ext cx="1905000" cy="3136900"/>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C945127-6203-4146-924E-D4BEAAB71A46}" type="slidenum">
              <a:rPr lang="en-GB" smtClean="0"/>
              <a:pPr/>
              <a:t>1</a:t>
            </a:fld>
            <a:endParaRPr lang="en-GB"/>
          </a:p>
        </p:txBody>
      </p:sp>
    </p:spTree>
    <p:extLst>
      <p:ext uri="{BB962C8B-B14F-4D97-AF65-F5344CB8AC3E}">
        <p14:creationId xmlns:p14="http://schemas.microsoft.com/office/powerpoint/2010/main" val="24284012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DD506-6D43-4EF9-B139-8F2E3FBF792C}"/>
              </a:ext>
            </a:extLst>
          </p:cNvPr>
          <p:cNvSpPr>
            <a:spLocks noGrp="1"/>
          </p:cNvSpPr>
          <p:nvPr>
            <p:ph type="ctrTitle"/>
          </p:nvPr>
        </p:nvSpPr>
        <p:spPr>
          <a:xfrm>
            <a:off x="971550" y="2095078"/>
            <a:ext cx="5829300" cy="4456853"/>
          </a:xfrm>
        </p:spPr>
        <p:txBody>
          <a:bodyPr anchor="b"/>
          <a:lstStyle>
            <a:lvl1pPr algn="ctr">
              <a:defRPr sz="3825"/>
            </a:lvl1pPr>
          </a:lstStyle>
          <a:p>
            <a:r>
              <a:rPr lang="en-US"/>
              <a:t>Click to edit Master title style</a:t>
            </a:r>
          </a:p>
        </p:txBody>
      </p:sp>
      <p:sp>
        <p:nvSpPr>
          <p:cNvPr id="3" name="Subtitle 2">
            <a:extLst>
              <a:ext uri="{FF2B5EF4-FFF2-40B4-BE49-F238E27FC236}">
                <a16:creationId xmlns:a16="http://schemas.microsoft.com/office/drawing/2014/main" id="{3DC60B21-ECDA-4AE2-93C5-05C22E933ABE}"/>
              </a:ext>
            </a:extLst>
          </p:cNvPr>
          <p:cNvSpPr>
            <a:spLocks noGrp="1"/>
          </p:cNvSpPr>
          <p:nvPr>
            <p:ph type="subTitle" idx="1"/>
          </p:nvPr>
        </p:nvSpPr>
        <p:spPr>
          <a:xfrm>
            <a:off x="971550" y="6723804"/>
            <a:ext cx="5829300" cy="3090756"/>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a:extLst>
              <a:ext uri="{FF2B5EF4-FFF2-40B4-BE49-F238E27FC236}">
                <a16:creationId xmlns:a16="http://schemas.microsoft.com/office/drawing/2014/main" id="{B00B068B-717E-4063-ADB4-BDE41AF11FE7}"/>
              </a:ext>
            </a:extLst>
          </p:cNvPr>
          <p:cNvSpPr>
            <a:spLocks noGrp="1"/>
          </p:cNvSpPr>
          <p:nvPr>
            <p:ph type="dt" sz="half" idx="10"/>
          </p:nvPr>
        </p:nvSpPr>
        <p:spPr/>
        <p:txBody>
          <a:bodyPr/>
          <a:lstStyle/>
          <a:p>
            <a:fld id="{6AD6EE87-EBD5-4F12-A48A-63ACA297AC8F}" type="datetimeFigureOut">
              <a:rPr lang="en-US" smtClean="0"/>
              <a:pPr/>
              <a:t>3/18/2025</a:t>
            </a:fld>
            <a:endParaRPr lang="en-US" dirty="0"/>
          </a:p>
        </p:txBody>
      </p:sp>
      <p:sp>
        <p:nvSpPr>
          <p:cNvPr id="5" name="Footer Placeholder 4">
            <a:extLst>
              <a:ext uri="{FF2B5EF4-FFF2-40B4-BE49-F238E27FC236}">
                <a16:creationId xmlns:a16="http://schemas.microsoft.com/office/drawing/2014/main" id="{B1290B62-70F7-465C-911A-F6E415D9F09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EE8EB37-5AF0-4244-943E-F53756F652BB}"/>
              </a:ext>
            </a:extLst>
          </p:cNvPr>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7968004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9A698D-4F97-4C36-BFFE-8A1CA7F0CD7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AB57921-EB45-492B-9236-FFFAEC9913F1}"/>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B02E0B-0552-48A0-A810-5E9FFC1A1DB4}"/>
              </a:ext>
            </a:extLst>
          </p:cNvPr>
          <p:cNvSpPr>
            <a:spLocks noGrp="1"/>
          </p:cNvSpPr>
          <p:nvPr>
            <p:ph type="dt" sz="half" idx="10"/>
          </p:nvPr>
        </p:nvSpPr>
        <p:spPr/>
        <p:txBody>
          <a:bodyPr/>
          <a:lstStyle/>
          <a:p>
            <a:fld id="{4CD73815-2707-4475-8F1A-B873CB631BB4}" type="datetimeFigureOut">
              <a:rPr lang="en-US" smtClean="0"/>
              <a:pPr/>
              <a:t>3/18/2025</a:t>
            </a:fld>
            <a:endParaRPr lang="en-US" dirty="0"/>
          </a:p>
        </p:txBody>
      </p:sp>
      <p:sp>
        <p:nvSpPr>
          <p:cNvPr id="5" name="Footer Placeholder 4">
            <a:extLst>
              <a:ext uri="{FF2B5EF4-FFF2-40B4-BE49-F238E27FC236}">
                <a16:creationId xmlns:a16="http://schemas.microsoft.com/office/drawing/2014/main" id="{C4204E6F-894A-4444-B5CA-DC9E9F7297D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0D26DDD-D3E2-4C74-8538-9558D5AB743A}"/>
              </a:ext>
            </a:extLst>
          </p:cNvPr>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4058154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AADBFCB-DC24-498B-9B63-D95E75DD17A9}"/>
              </a:ext>
            </a:extLst>
          </p:cNvPr>
          <p:cNvSpPr>
            <a:spLocks noGrp="1"/>
          </p:cNvSpPr>
          <p:nvPr>
            <p:ph type="title" orient="vert"/>
          </p:nvPr>
        </p:nvSpPr>
        <p:spPr>
          <a:xfrm>
            <a:off x="5562124" y="681567"/>
            <a:ext cx="1675924" cy="10848764"/>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4E6FF25-ECD6-4693-B321-28BA07973042}"/>
              </a:ext>
            </a:extLst>
          </p:cNvPr>
          <p:cNvSpPr>
            <a:spLocks noGrp="1"/>
          </p:cNvSpPr>
          <p:nvPr>
            <p:ph type="body" orient="vert" idx="1"/>
          </p:nvPr>
        </p:nvSpPr>
        <p:spPr>
          <a:xfrm>
            <a:off x="534353" y="681567"/>
            <a:ext cx="4930616" cy="1084876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14AD0B-2D83-4B92-9352-2BC8051A72E8}"/>
              </a:ext>
            </a:extLst>
          </p:cNvPr>
          <p:cNvSpPr>
            <a:spLocks noGrp="1"/>
          </p:cNvSpPr>
          <p:nvPr>
            <p:ph type="dt" sz="half" idx="10"/>
          </p:nvPr>
        </p:nvSpPr>
        <p:spPr/>
        <p:txBody>
          <a:bodyPr/>
          <a:lstStyle/>
          <a:p>
            <a:fld id="{2A4AFB99-0EAB-4182-AFF8-E214C82A68F6}" type="datetimeFigureOut">
              <a:rPr lang="en-US" smtClean="0"/>
              <a:pPr/>
              <a:t>3/18/2025</a:t>
            </a:fld>
            <a:endParaRPr lang="en-US" dirty="0"/>
          </a:p>
        </p:txBody>
      </p:sp>
      <p:sp>
        <p:nvSpPr>
          <p:cNvPr id="5" name="Footer Placeholder 4">
            <a:extLst>
              <a:ext uri="{FF2B5EF4-FFF2-40B4-BE49-F238E27FC236}">
                <a16:creationId xmlns:a16="http://schemas.microsoft.com/office/drawing/2014/main" id="{C75C8FEA-8E43-4AE0-9F0E-DA845C419BF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BA8E225-0481-49F3-8A9A-8CC5BF91A28E}"/>
              </a:ext>
            </a:extLst>
          </p:cNvPr>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900162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131265-107E-4EA0-A4B1-1BBE146532B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6092588-9FA9-4F68-9D75-0D1DB40108B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53948F-C813-42FF-AAD9-2605BE1143C9}"/>
              </a:ext>
            </a:extLst>
          </p:cNvPr>
          <p:cNvSpPr>
            <a:spLocks noGrp="1"/>
          </p:cNvSpPr>
          <p:nvPr>
            <p:ph type="dt" sz="half" idx="10"/>
          </p:nvPr>
        </p:nvSpPr>
        <p:spPr/>
        <p:txBody>
          <a:bodyPr/>
          <a:lstStyle/>
          <a:p>
            <a:fld id="{A5D3794B-289A-4A80-97D7-111025398D45}" type="datetimeFigureOut">
              <a:rPr lang="en-US" smtClean="0"/>
              <a:pPr/>
              <a:t>3/18/2025</a:t>
            </a:fld>
            <a:endParaRPr lang="en-US" dirty="0"/>
          </a:p>
        </p:txBody>
      </p:sp>
      <p:sp>
        <p:nvSpPr>
          <p:cNvPr id="5" name="Footer Placeholder 4">
            <a:extLst>
              <a:ext uri="{FF2B5EF4-FFF2-40B4-BE49-F238E27FC236}">
                <a16:creationId xmlns:a16="http://schemas.microsoft.com/office/drawing/2014/main" id="{3B4FE8CF-2AF7-49BB-B6EC-0FFB2A57C92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CB2E402-2682-4DF5-8E87-DF34ACDBBF33}"/>
              </a:ext>
            </a:extLst>
          </p:cNvPr>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896126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09DE54-E7C7-4C41-8A85-9FEF42A0E66A}"/>
              </a:ext>
            </a:extLst>
          </p:cNvPr>
          <p:cNvSpPr>
            <a:spLocks noGrp="1"/>
          </p:cNvSpPr>
          <p:nvPr>
            <p:ph type="title"/>
          </p:nvPr>
        </p:nvSpPr>
        <p:spPr>
          <a:xfrm>
            <a:off x="530304" y="3191512"/>
            <a:ext cx="6703695" cy="5325109"/>
          </a:xfrm>
        </p:spPr>
        <p:txBody>
          <a:bodyPr anchor="b"/>
          <a:lstStyle>
            <a:lvl1pPr>
              <a:defRPr sz="3825"/>
            </a:lvl1pPr>
          </a:lstStyle>
          <a:p>
            <a:r>
              <a:rPr lang="en-US"/>
              <a:t>Click to edit Master title style</a:t>
            </a:r>
          </a:p>
        </p:txBody>
      </p:sp>
      <p:sp>
        <p:nvSpPr>
          <p:cNvPr id="3" name="Text Placeholder 2">
            <a:extLst>
              <a:ext uri="{FF2B5EF4-FFF2-40B4-BE49-F238E27FC236}">
                <a16:creationId xmlns:a16="http://schemas.microsoft.com/office/drawing/2014/main" id="{9F7CCD45-B03B-418E-AE1F-6F4464F0C1CB}"/>
              </a:ext>
            </a:extLst>
          </p:cNvPr>
          <p:cNvSpPr>
            <a:spLocks noGrp="1"/>
          </p:cNvSpPr>
          <p:nvPr>
            <p:ph type="body" idx="1"/>
          </p:nvPr>
        </p:nvSpPr>
        <p:spPr>
          <a:xfrm>
            <a:off x="530304" y="8566999"/>
            <a:ext cx="6703695" cy="2800349"/>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048019C-5597-4CE6-AC4D-A8C5BE709704}"/>
              </a:ext>
            </a:extLst>
          </p:cNvPr>
          <p:cNvSpPr>
            <a:spLocks noGrp="1"/>
          </p:cNvSpPr>
          <p:nvPr>
            <p:ph type="dt" sz="half" idx="10"/>
          </p:nvPr>
        </p:nvSpPr>
        <p:spPr/>
        <p:txBody>
          <a:bodyPr/>
          <a:lstStyle/>
          <a:p>
            <a:fld id="{5A61015F-7CC6-4D0A-9D87-873EA4C304CC}" type="datetimeFigureOut">
              <a:rPr lang="en-US" smtClean="0"/>
              <a:pPr/>
              <a:t>3/18/2025</a:t>
            </a:fld>
            <a:endParaRPr lang="en-US" dirty="0"/>
          </a:p>
        </p:txBody>
      </p:sp>
      <p:sp>
        <p:nvSpPr>
          <p:cNvPr id="5" name="Footer Placeholder 4">
            <a:extLst>
              <a:ext uri="{FF2B5EF4-FFF2-40B4-BE49-F238E27FC236}">
                <a16:creationId xmlns:a16="http://schemas.microsoft.com/office/drawing/2014/main" id="{37CF3712-9FF8-403E-B11D-4B54D9E2824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F1E1218-55D6-4EC1-AE0A-55B499EECCCB}"/>
              </a:ext>
            </a:extLst>
          </p:cNvPr>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4133195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5C36C-AF49-408B-A810-AE03827EF94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8D03CD1-D863-4DC7-BDA2-8289931FA4C0}"/>
              </a:ext>
            </a:extLst>
          </p:cNvPr>
          <p:cNvSpPr>
            <a:spLocks noGrp="1"/>
          </p:cNvSpPr>
          <p:nvPr>
            <p:ph sz="half" idx="1"/>
          </p:nvPr>
        </p:nvSpPr>
        <p:spPr>
          <a:xfrm>
            <a:off x="534353" y="3407833"/>
            <a:ext cx="3303270" cy="81224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0DA24F5-A846-4B81-9AD6-17602E6D8333}"/>
              </a:ext>
            </a:extLst>
          </p:cNvPr>
          <p:cNvSpPr>
            <a:spLocks noGrp="1"/>
          </p:cNvSpPr>
          <p:nvPr>
            <p:ph sz="half" idx="2"/>
          </p:nvPr>
        </p:nvSpPr>
        <p:spPr>
          <a:xfrm>
            <a:off x="3934778" y="3407833"/>
            <a:ext cx="3303270" cy="81224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EA76BA7-8DDD-4768-935C-BD279CCD18BC}"/>
              </a:ext>
            </a:extLst>
          </p:cNvPr>
          <p:cNvSpPr>
            <a:spLocks noGrp="1"/>
          </p:cNvSpPr>
          <p:nvPr>
            <p:ph type="dt" sz="half" idx="10"/>
          </p:nvPr>
        </p:nvSpPr>
        <p:spPr/>
        <p:txBody>
          <a:bodyPr/>
          <a:lstStyle/>
          <a:p>
            <a:fld id="{93C6A301-0538-44EC-B09D-202E1042A48B}" type="datetimeFigureOut">
              <a:rPr lang="en-US" smtClean="0"/>
              <a:pPr/>
              <a:t>3/18/2025</a:t>
            </a:fld>
            <a:endParaRPr lang="en-US" dirty="0"/>
          </a:p>
        </p:txBody>
      </p:sp>
      <p:sp>
        <p:nvSpPr>
          <p:cNvPr id="6" name="Footer Placeholder 5">
            <a:extLst>
              <a:ext uri="{FF2B5EF4-FFF2-40B4-BE49-F238E27FC236}">
                <a16:creationId xmlns:a16="http://schemas.microsoft.com/office/drawing/2014/main" id="{3DA8901F-921C-436D-AB44-6C4EE9F1AD3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97A377B-F1A5-4411-9519-CA50581D74C3}"/>
              </a:ext>
            </a:extLst>
          </p:cNvPr>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9533912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B432E-CA0C-4B66-B6E4-32DDD74213FE}"/>
              </a:ext>
            </a:extLst>
          </p:cNvPr>
          <p:cNvSpPr>
            <a:spLocks noGrp="1"/>
          </p:cNvSpPr>
          <p:nvPr>
            <p:ph type="title"/>
          </p:nvPr>
        </p:nvSpPr>
        <p:spPr>
          <a:xfrm>
            <a:off x="535365" y="681568"/>
            <a:ext cx="6703695" cy="2474384"/>
          </a:xfrm>
        </p:spPr>
        <p:txBody>
          <a:bodyPr/>
          <a:lstStyle/>
          <a:p>
            <a:r>
              <a:rPr lang="en-US"/>
              <a:t>Click to edit Master title style</a:t>
            </a:r>
          </a:p>
        </p:txBody>
      </p:sp>
      <p:sp>
        <p:nvSpPr>
          <p:cNvPr id="3" name="Text Placeholder 2">
            <a:extLst>
              <a:ext uri="{FF2B5EF4-FFF2-40B4-BE49-F238E27FC236}">
                <a16:creationId xmlns:a16="http://schemas.microsoft.com/office/drawing/2014/main" id="{4A4FE8C7-B18D-494B-9F3E-D2D5B0386E1D}"/>
              </a:ext>
            </a:extLst>
          </p:cNvPr>
          <p:cNvSpPr>
            <a:spLocks noGrp="1"/>
          </p:cNvSpPr>
          <p:nvPr>
            <p:ph type="body" idx="1"/>
          </p:nvPr>
        </p:nvSpPr>
        <p:spPr>
          <a:xfrm>
            <a:off x="535365" y="3138171"/>
            <a:ext cx="3288089" cy="1537969"/>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4" name="Content Placeholder 3">
            <a:extLst>
              <a:ext uri="{FF2B5EF4-FFF2-40B4-BE49-F238E27FC236}">
                <a16:creationId xmlns:a16="http://schemas.microsoft.com/office/drawing/2014/main" id="{5C70EC67-FF57-41D4-942A-12D989F6946F}"/>
              </a:ext>
            </a:extLst>
          </p:cNvPr>
          <p:cNvSpPr>
            <a:spLocks noGrp="1"/>
          </p:cNvSpPr>
          <p:nvPr>
            <p:ph sz="half" idx="2"/>
          </p:nvPr>
        </p:nvSpPr>
        <p:spPr>
          <a:xfrm>
            <a:off x="535365" y="4676140"/>
            <a:ext cx="3288089" cy="68778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330C5C2-3AE7-43D1-8268-6937A779D2AC}"/>
              </a:ext>
            </a:extLst>
          </p:cNvPr>
          <p:cNvSpPr>
            <a:spLocks noGrp="1"/>
          </p:cNvSpPr>
          <p:nvPr>
            <p:ph type="body" sz="quarter" idx="3"/>
          </p:nvPr>
        </p:nvSpPr>
        <p:spPr>
          <a:xfrm>
            <a:off x="3934778" y="3138171"/>
            <a:ext cx="3304282" cy="1537969"/>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6" name="Content Placeholder 5">
            <a:extLst>
              <a:ext uri="{FF2B5EF4-FFF2-40B4-BE49-F238E27FC236}">
                <a16:creationId xmlns:a16="http://schemas.microsoft.com/office/drawing/2014/main" id="{319BC97A-30E1-4F17-BD38-280C325105D7}"/>
              </a:ext>
            </a:extLst>
          </p:cNvPr>
          <p:cNvSpPr>
            <a:spLocks noGrp="1"/>
          </p:cNvSpPr>
          <p:nvPr>
            <p:ph sz="quarter" idx="4"/>
          </p:nvPr>
        </p:nvSpPr>
        <p:spPr>
          <a:xfrm>
            <a:off x="3934778" y="4676140"/>
            <a:ext cx="3304282" cy="68778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3892E05-5B53-4745-A47D-34E1FAA53083}"/>
              </a:ext>
            </a:extLst>
          </p:cNvPr>
          <p:cNvSpPr>
            <a:spLocks noGrp="1"/>
          </p:cNvSpPr>
          <p:nvPr>
            <p:ph type="dt" sz="half" idx="10"/>
          </p:nvPr>
        </p:nvSpPr>
        <p:spPr/>
        <p:txBody>
          <a:bodyPr/>
          <a:lstStyle/>
          <a:p>
            <a:fld id="{D789574A-8875-45EF-8EA2-3CAA0F7ABC4C}" type="datetimeFigureOut">
              <a:rPr lang="en-US" smtClean="0"/>
              <a:pPr/>
              <a:t>3/18/2025</a:t>
            </a:fld>
            <a:endParaRPr lang="en-US" dirty="0"/>
          </a:p>
        </p:txBody>
      </p:sp>
      <p:sp>
        <p:nvSpPr>
          <p:cNvPr id="8" name="Footer Placeholder 7">
            <a:extLst>
              <a:ext uri="{FF2B5EF4-FFF2-40B4-BE49-F238E27FC236}">
                <a16:creationId xmlns:a16="http://schemas.microsoft.com/office/drawing/2014/main" id="{1CBB84D1-BA4E-49A7-82A4-FD9B9673A7FB}"/>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9E49B50-EF77-4593-A273-A7C8A7EDC195}"/>
              </a:ext>
            </a:extLst>
          </p:cNvPr>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4541766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C288BD-A610-4324-BFFC-80E757EF8DE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C6F6AE8-368C-4313-8116-69A231A32B0F}"/>
              </a:ext>
            </a:extLst>
          </p:cNvPr>
          <p:cNvSpPr>
            <a:spLocks noGrp="1"/>
          </p:cNvSpPr>
          <p:nvPr>
            <p:ph type="dt" sz="half" idx="10"/>
          </p:nvPr>
        </p:nvSpPr>
        <p:spPr/>
        <p:txBody>
          <a:bodyPr/>
          <a:lstStyle/>
          <a:p>
            <a:fld id="{67EF4D4C-5367-4C26-9E2B-D8088D7FCA81}" type="datetimeFigureOut">
              <a:rPr lang="en-US" smtClean="0"/>
              <a:pPr/>
              <a:t>3/18/2025</a:t>
            </a:fld>
            <a:endParaRPr lang="en-US" dirty="0"/>
          </a:p>
        </p:txBody>
      </p:sp>
      <p:sp>
        <p:nvSpPr>
          <p:cNvPr id="4" name="Footer Placeholder 3">
            <a:extLst>
              <a:ext uri="{FF2B5EF4-FFF2-40B4-BE49-F238E27FC236}">
                <a16:creationId xmlns:a16="http://schemas.microsoft.com/office/drawing/2014/main" id="{16BF9064-D49F-4EB0-93A7-D25143AD378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FCB3F846-B6E9-4ABA-9D4B-2F17D124D991}"/>
              </a:ext>
            </a:extLst>
          </p:cNvPr>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631600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70446F2-20F7-4306-A40B-1B24E523CF90}"/>
              </a:ext>
            </a:extLst>
          </p:cNvPr>
          <p:cNvSpPr>
            <a:spLocks noGrp="1"/>
          </p:cNvSpPr>
          <p:nvPr>
            <p:ph type="dt" sz="half" idx="10"/>
          </p:nvPr>
        </p:nvSpPr>
        <p:spPr/>
        <p:txBody>
          <a:bodyPr/>
          <a:lstStyle/>
          <a:p>
            <a:fld id="{56E91E96-98B0-4413-9547-46F3504108EF}" type="datetimeFigureOut">
              <a:rPr lang="en-US" smtClean="0"/>
              <a:pPr/>
              <a:t>3/18/2025</a:t>
            </a:fld>
            <a:endParaRPr lang="en-US" dirty="0"/>
          </a:p>
        </p:txBody>
      </p:sp>
      <p:sp>
        <p:nvSpPr>
          <p:cNvPr id="3" name="Footer Placeholder 2">
            <a:extLst>
              <a:ext uri="{FF2B5EF4-FFF2-40B4-BE49-F238E27FC236}">
                <a16:creationId xmlns:a16="http://schemas.microsoft.com/office/drawing/2014/main" id="{06D363D8-ED20-4BDE-8D5E-B663BF90CF0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F07CC498-F474-4874-9E07-A05D0ADE9D74}"/>
              </a:ext>
            </a:extLst>
          </p:cNvPr>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003283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97108-70C2-4CA7-B487-AEFA2A1F944E}"/>
              </a:ext>
            </a:extLst>
          </p:cNvPr>
          <p:cNvSpPr>
            <a:spLocks noGrp="1"/>
          </p:cNvSpPr>
          <p:nvPr>
            <p:ph type="title"/>
          </p:nvPr>
        </p:nvSpPr>
        <p:spPr>
          <a:xfrm>
            <a:off x="535365" y="853440"/>
            <a:ext cx="2506801" cy="2987040"/>
          </a:xfrm>
        </p:spPr>
        <p:txBody>
          <a:bodyPr anchor="b"/>
          <a:lstStyle>
            <a:lvl1pPr>
              <a:defRPr sz="2040"/>
            </a:lvl1pPr>
          </a:lstStyle>
          <a:p>
            <a:r>
              <a:rPr lang="en-US"/>
              <a:t>Click to edit Master title style</a:t>
            </a:r>
          </a:p>
        </p:txBody>
      </p:sp>
      <p:sp>
        <p:nvSpPr>
          <p:cNvPr id="3" name="Content Placeholder 2">
            <a:extLst>
              <a:ext uri="{FF2B5EF4-FFF2-40B4-BE49-F238E27FC236}">
                <a16:creationId xmlns:a16="http://schemas.microsoft.com/office/drawing/2014/main" id="{62334DB8-EA8E-464C-8605-2F56391617E1}"/>
              </a:ext>
            </a:extLst>
          </p:cNvPr>
          <p:cNvSpPr>
            <a:spLocks noGrp="1"/>
          </p:cNvSpPr>
          <p:nvPr>
            <p:ph idx="1"/>
          </p:nvPr>
        </p:nvSpPr>
        <p:spPr>
          <a:xfrm>
            <a:off x="3304282" y="1843194"/>
            <a:ext cx="3934778" cy="909743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1A24163-7BAE-405A-B6E9-3D5FAA507B59}"/>
              </a:ext>
            </a:extLst>
          </p:cNvPr>
          <p:cNvSpPr>
            <a:spLocks noGrp="1"/>
          </p:cNvSpPr>
          <p:nvPr>
            <p:ph type="body" sz="half" idx="2"/>
          </p:nvPr>
        </p:nvSpPr>
        <p:spPr>
          <a:xfrm>
            <a:off x="535365" y="3840480"/>
            <a:ext cx="2506801" cy="7114964"/>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a:extLst>
              <a:ext uri="{FF2B5EF4-FFF2-40B4-BE49-F238E27FC236}">
                <a16:creationId xmlns:a16="http://schemas.microsoft.com/office/drawing/2014/main" id="{49318EE7-29D3-4F58-A993-6A923D556769}"/>
              </a:ext>
            </a:extLst>
          </p:cNvPr>
          <p:cNvSpPr>
            <a:spLocks noGrp="1"/>
          </p:cNvSpPr>
          <p:nvPr>
            <p:ph type="dt" sz="half" idx="10"/>
          </p:nvPr>
        </p:nvSpPr>
        <p:spPr/>
        <p:txBody>
          <a:bodyPr/>
          <a:lstStyle/>
          <a:p>
            <a:fld id="{05C68B11-C5A8-448C-8CE9-B1A273C79CFC}" type="datetimeFigureOut">
              <a:rPr lang="en-US" smtClean="0"/>
              <a:pPr/>
              <a:t>3/18/2025</a:t>
            </a:fld>
            <a:endParaRPr lang="en-US" dirty="0"/>
          </a:p>
        </p:txBody>
      </p:sp>
      <p:sp>
        <p:nvSpPr>
          <p:cNvPr id="6" name="Footer Placeholder 5">
            <a:extLst>
              <a:ext uri="{FF2B5EF4-FFF2-40B4-BE49-F238E27FC236}">
                <a16:creationId xmlns:a16="http://schemas.microsoft.com/office/drawing/2014/main" id="{7DAE40BF-14AD-4B4D-82AF-A358261C3B3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36AD7EB-BBD8-4E68-9BA0-CC9502E2050C}"/>
              </a:ext>
            </a:extLst>
          </p:cNvPr>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2248611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5CD558-AE31-4B8C-BAE7-784B0CC08853}"/>
              </a:ext>
            </a:extLst>
          </p:cNvPr>
          <p:cNvSpPr>
            <a:spLocks noGrp="1"/>
          </p:cNvSpPr>
          <p:nvPr>
            <p:ph type="title"/>
          </p:nvPr>
        </p:nvSpPr>
        <p:spPr>
          <a:xfrm>
            <a:off x="535365" y="853440"/>
            <a:ext cx="2506801" cy="2987040"/>
          </a:xfrm>
        </p:spPr>
        <p:txBody>
          <a:bodyPr anchor="b"/>
          <a:lstStyle>
            <a:lvl1pPr>
              <a:defRPr sz="2040"/>
            </a:lvl1pPr>
          </a:lstStyle>
          <a:p>
            <a:r>
              <a:rPr lang="en-US"/>
              <a:t>Click to edit Master title style</a:t>
            </a:r>
          </a:p>
        </p:txBody>
      </p:sp>
      <p:sp>
        <p:nvSpPr>
          <p:cNvPr id="3" name="Picture Placeholder 2">
            <a:extLst>
              <a:ext uri="{FF2B5EF4-FFF2-40B4-BE49-F238E27FC236}">
                <a16:creationId xmlns:a16="http://schemas.microsoft.com/office/drawing/2014/main" id="{1B858C41-81C3-42EF-84A8-7EFA2A77BF44}"/>
              </a:ext>
            </a:extLst>
          </p:cNvPr>
          <p:cNvSpPr>
            <a:spLocks noGrp="1"/>
          </p:cNvSpPr>
          <p:nvPr>
            <p:ph type="pic" idx="1"/>
          </p:nvPr>
        </p:nvSpPr>
        <p:spPr>
          <a:xfrm>
            <a:off x="3304282" y="1843194"/>
            <a:ext cx="3934778" cy="909743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a:extLst>
              <a:ext uri="{FF2B5EF4-FFF2-40B4-BE49-F238E27FC236}">
                <a16:creationId xmlns:a16="http://schemas.microsoft.com/office/drawing/2014/main" id="{17382D5D-B5D7-4C09-83CE-CCD16911C0C8}"/>
              </a:ext>
            </a:extLst>
          </p:cNvPr>
          <p:cNvSpPr>
            <a:spLocks noGrp="1"/>
          </p:cNvSpPr>
          <p:nvPr>
            <p:ph type="body" sz="half" idx="2"/>
          </p:nvPr>
        </p:nvSpPr>
        <p:spPr>
          <a:xfrm>
            <a:off x="535365" y="3840480"/>
            <a:ext cx="2506801" cy="7114964"/>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a:extLst>
              <a:ext uri="{FF2B5EF4-FFF2-40B4-BE49-F238E27FC236}">
                <a16:creationId xmlns:a16="http://schemas.microsoft.com/office/drawing/2014/main" id="{8A0AB91D-0B00-4BE6-AD67-636A281F9AC5}"/>
              </a:ext>
            </a:extLst>
          </p:cNvPr>
          <p:cNvSpPr>
            <a:spLocks noGrp="1"/>
          </p:cNvSpPr>
          <p:nvPr>
            <p:ph type="dt" sz="half" idx="10"/>
          </p:nvPr>
        </p:nvSpPr>
        <p:spPr/>
        <p:txBody>
          <a:bodyPr/>
          <a:lstStyle/>
          <a:p>
            <a:fld id="{C7616CA0-919D-4A49-9C8A-62FDFB3A5183}" type="datetimeFigureOut">
              <a:rPr lang="en-US" smtClean="0"/>
              <a:pPr/>
              <a:t>3/18/2025</a:t>
            </a:fld>
            <a:endParaRPr lang="en-US" dirty="0"/>
          </a:p>
        </p:txBody>
      </p:sp>
      <p:sp>
        <p:nvSpPr>
          <p:cNvPr id="6" name="Footer Placeholder 5">
            <a:extLst>
              <a:ext uri="{FF2B5EF4-FFF2-40B4-BE49-F238E27FC236}">
                <a16:creationId xmlns:a16="http://schemas.microsoft.com/office/drawing/2014/main" id="{471DFF29-647D-445F-B9E6-8FBF5911F2B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FB3E089-0E44-485B-81B1-8303039D4DF1}"/>
              </a:ext>
            </a:extLst>
          </p:cNvPr>
          <p:cNvSpPr>
            <a:spLocks noGrp="1"/>
          </p:cNvSpPr>
          <p:nvPr>
            <p:ph type="sldNum" sz="quarter" idx="12"/>
          </p:nvPr>
        </p:nvSpPr>
        <p:spPr/>
        <p:txBody>
          <a:bodyPr/>
          <a:lstStyle/>
          <a:p>
            <a:fld id="{867E5644-1E61-4311-A31E-84CB9C7AA8A9}" type="slidenum">
              <a:rPr lang="en-US" smtClean="0"/>
              <a:pPr/>
              <a:t>‹#›</a:t>
            </a:fld>
            <a:endParaRPr lang="en-US" dirty="0"/>
          </a:p>
        </p:txBody>
      </p:sp>
    </p:spTree>
    <p:extLst>
      <p:ext uri="{BB962C8B-B14F-4D97-AF65-F5344CB8AC3E}">
        <p14:creationId xmlns:p14="http://schemas.microsoft.com/office/powerpoint/2010/main" val="24801096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C754D65-6763-4417-89CA-E98D3D522EC4}"/>
              </a:ext>
            </a:extLst>
          </p:cNvPr>
          <p:cNvSpPr>
            <a:spLocks noGrp="1"/>
          </p:cNvSpPr>
          <p:nvPr>
            <p:ph type="title"/>
          </p:nvPr>
        </p:nvSpPr>
        <p:spPr>
          <a:xfrm>
            <a:off x="534353" y="681568"/>
            <a:ext cx="6703695" cy="2474384"/>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DDDE5C3-1D27-4FED-9EDC-17E4DF8B6DBB}"/>
              </a:ext>
            </a:extLst>
          </p:cNvPr>
          <p:cNvSpPr>
            <a:spLocks noGrp="1"/>
          </p:cNvSpPr>
          <p:nvPr>
            <p:ph type="body" idx="1"/>
          </p:nvPr>
        </p:nvSpPr>
        <p:spPr>
          <a:xfrm>
            <a:off x="534353" y="3407833"/>
            <a:ext cx="6703695" cy="812249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F95864-33DE-4B56-914F-D0BFC2129596}"/>
              </a:ext>
            </a:extLst>
          </p:cNvPr>
          <p:cNvSpPr>
            <a:spLocks noGrp="1"/>
          </p:cNvSpPr>
          <p:nvPr>
            <p:ph type="dt" sz="half" idx="2"/>
          </p:nvPr>
        </p:nvSpPr>
        <p:spPr>
          <a:xfrm>
            <a:off x="534353" y="11865187"/>
            <a:ext cx="1748790" cy="681567"/>
          </a:xfrm>
          <a:prstGeom prst="rect">
            <a:avLst/>
          </a:prstGeom>
        </p:spPr>
        <p:txBody>
          <a:bodyPr vert="horz" lIns="91440" tIns="45720" rIns="91440" bIns="45720" rtlCol="0" anchor="ctr"/>
          <a:lstStyle>
            <a:lvl1pPr algn="l">
              <a:defRPr sz="765">
                <a:solidFill>
                  <a:schemeClr val="tx1">
                    <a:tint val="75000"/>
                  </a:schemeClr>
                </a:solidFill>
              </a:defRPr>
            </a:lvl1pPr>
          </a:lstStyle>
          <a:p>
            <a:fld id="{90298CD5-6C1E-4009-B41F-6DF62E31D3BE}" type="datetimeFigureOut">
              <a:rPr lang="en-US" smtClean="0"/>
              <a:pPr/>
              <a:t>3/18/2025</a:t>
            </a:fld>
            <a:endParaRPr lang="en-US" dirty="0"/>
          </a:p>
        </p:txBody>
      </p:sp>
      <p:sp>
        <p:nvSpPr>
          <p:cNvPr id="5" name="Footer Placeholder 4">
            <a:extLst>
              <a:ext uri="{FF2B5EF4-FFF2-40B4-BE49-F238E27FC236}">
                <a16:creationId xmlns:a16="http://schemas.microsoft.com/office/drawing/2014/main" id="{A6AFA7FB-ADE6-4E84-A754-4C66D8028E95}"/>
              </a:ext>
            </a:extLst>
          </p:cNvPr>
          <p:cNvSpPr>
            <a:spLocks noGrp="1"/>
          </p:cNvSpPr>
          <p:nvPr>
            <p:ph type="ftr" sz="quarter" idx="3"/>
          </p:nvPr>
        </p:nvSpPr>
        <p:spPr>
          <a:xfrm>
            <a:off x="2574608" y="11865187"/>
            <a:ext cx="2623185" cy="68156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EB8B6C19-04B8-4789-BD24-8156F177E642}"/>
              </a:ext>
            </a:extLst>
          </p:cNvPr>
          <p:cNvSpPr>
            <a:spLocks noGrp="1"/>
          </p:cNvSpPr>
          <p:nvPr>
            <p:ph type="sldNum" sz="quarter" idx="4"/>
          </p:nvPr>
        </p:nvSpPr>
        <p:spPr>
          <a:xfrm>
            <a:off x="5489258" y="11865187"/>
            <a:ext cx="1748790" cy="681567"/>
          </a:xfrm>
          <a:prstGeom prst="rect">
            <a:avLst/>
          </a:prstGeom>
        </p:spPr>
        <p:txBody>
          <a:bodyPr vert="horz" lIns="91440" tIns="45720" rIns="91440" bIns="45720" rtlCol="0" anchor="ctr"/>
          <a:lstStyle>
            <a:lvl1pPr algn="r">
              <a:defRPr sz="765">
                <a:solidFill>
                  <a:schemeClr val="tx1">
                    <a:tint val="75000"/>
                  </a:schemeClr>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2086222"/>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sta.uwi.edu/programmes" TargetMode="External"/><Relationship Id="rId3" Type="http://schemas.openxmlformats.org/officeDocument/2006/relationships/image" Target="../media/image1.jpg"/><Relationship Id="rId7" Type="http://schemas.openxmlformats.org/officeDocument/2006/relationships/hyperlink" Target="https://sta.uwi.edu/academics"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ta.uwi.edu/research/" TargetMode="External"/><Relationship Id="rId11" Type="http://schemas.openxmlformats.org/officeDocument/2006/relationships/image" Target="../media/image2.jpeg"/><Relationship Id="rId5" Type="http://schemas.openxmlformats.org/officeDocument/2006/relationships/hyperlink" Target="https://sta.uwi.edu/admissions/undergrad/faqs_resources.asp" TargetMode="External"/><Relationship Id="rId10" Type="http://schemas.openxmlformats.org/officeDocument/2006/relationships/hyperlink" Target="http://sta.uwi.edu/copir/" TargetMode="External"/><Relationship Id="rId4" Type="http://schemas.openxmlformats.org/officeDocument/2006/relationships/hyperlink" Target="https://sta.uwi.edu/about" TargetMode="External"/><Relationship Id="rId9" Type="http://schemas.openxmlformats.org/officeDocument/2006/relationships/hyperlink" Target="http://sta.uwi.edu/news/reports/default.as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B4BDDE7-1D59-4209-A63F-9E66522BC9BF}"/>
              </a:ext>
            </a:extLst>
          </p:cNvPr>
          <p:cNvPicPr>
            <a:picLocks noChangeAspect="1"/>
          </p:cNvPicPr>
          <p:nvPr/>
        </p:nvPicPr>
        <p:blipFill>
          <a:blip r:embed="rId3">
            <a:lum bright="70000" contrast="-70000"/>
          </a:blip>
          <a:stretch>
            <a:fillRect/>
          </a:stretch>
        </p:blipFill>
        <p:spPr>
          <a:xfrm>
            <a:off x="0" y="0"/>
            <a:ext cx="7772400" cy="12801600"/>
          </a:xfrm>
          <a:prstGeom prst="rect">
            <a:avLst/>
          </a:prstGeom>
        </p:spPr>
      </p:pic>
      <p:graphicFrame>
        <p:nvGraphicFramePr>
          <p:cNvPr id="4" name="Content Placeholder 3"/>
          <p:cNvGraphicFramePr>
            <a:graphicFrameLocks noGrp="1"/>
          </p:cNvGraphicFramePr>
          <p:nvPr>
            <p:ph idx="1"/>
            <p:extLst>
              <p:ext uri="{D42A27DB-BD31-4B8C-83A1-F6EECF244321}">
                <p14:modId xmlns:p14="http://schemas.microsoft.com/office/powerpoint/2010/main" val="3659936241"/>
              </p:ext>
            </p:extLst>
          </p:nvPr>
        </p:nvGraphicFramePr>
        <p:xfrm>
          <a:off x="256098" y="2971691"/>
          <a:ext cx="3869479" cy="2914453"/>
        </p:xfrm>
        <a:graphic>
          <a:graphicData uri="http://schemas.openxmlformats.org/drawingml/2006/table">
            <a:tbl>
              <a:tblPr firstRow="1" bandRow="1">
                <a:tableStyleId>{5C22544A-7EE6-4342-B048-85BDC9FD1C3A}</a:tableStyleId>
              </a:tblPr>
              <a:tblGrid>
                <a:gridCol w="1741719">
                  <a:extLst>
                    <a:ext uri="{9D8B030D-6E8A-4147-A177-3AD203B41FA5}">
                      <a16:colId xmlns:a16="http://schemas.microsoft.com/office/drawing/2014/main" val="20000"/>
                    </a:ext>
                  </a:extLst>
                </a:gridCol>
                <a:gridCol w="531940">
                  <a:extLst>
                    <a:ext uri="{9D8B030D-6E8A-4147-A177-3AD203B41FA5}">
                      <a16:colId xmlns:a16="http://schemas.microsoft.com/office/drawing/2014/main" val="20001"/>
                    </a:ext>
                  </a:extLst>
                </a:gridCol>
                <a:gridCol w="531940">
                  <a:extLst>
                    <a:ext uri="{9D8B030D-6E8A-4147-A177-3AD203B41FA5}">
                      <a16:colId xmlns:a16="http://schemas.microsoft.com/office/drawing/2014/main" val="20002"/>
                    </a:ext>
                  </a:extLst>
                </a:gridCol>
                <a:gridCol w="531940">
                  <a:extLst>
                    <a:ext uri="{9D8B030D-6E8A-4147-A177-3AD203B41FA5}">
                      <a16:colId xmlns:a16="http://schemas.microsoft.com/office/drawing/2014/main" val="13870198"/>
                    </a:ext>
                  </a:extLst>
                </a:gridCol>
                <a:gridCol w="531940">
                  <a:extLst>
                    <a:ext uri="{9D8B030D-6E8A-4147-A177-3AD203B41FA5}">
                      <a16:colId xmlns:a16="http://schemas.microsoft.com/office/drawing/2014/main" val="20003"/>
                    </a:ext>
                  </a:extLst>
                </a:gridCol>
              </a:tblGrid>
              <a:tr h="237744">
                <a:tc gridSpan="5">
                  <a:txBody>
                    <a:bodyPr/>
                    <a:lstStyle/>
                    <a:p>
                      <a:pPr marL="0" marR="0" algn="ctr" defTabSz="777240" rtl="0" eaLnBrk="1" latinLnBrk="0" hangingPunct="1">
                        <a:lnSpc>
                          <a:spcPct val="118000"/>
                        </a:lnSpc>
                        <a:spcBef>
                          <a:spcPts val="0"/>
                        </a:spcBef>
                        <a:spcAft>
                          <a:spcPts val="0"/>
                        </a:spcAft>
                      </a:pPr>
                      <a:r>
                        <a:rPr lang="en-US" sz="1200" b="1" kern="1200" dirty="0">
                          <a:solidFill>
                            <a:schemeClr val="lt1"/>
                          </a:solidFill>
                          <a:effectLst/>
                          <a:latin typeface="+mn-lt"/>
                          <a:ea typeface="+mn-ea"/>
                          <a:cs typeface="+mn-cs"/>
                        </a:rPr>
                        <a:t>Total Enrolment by Faculty (2023/2024)</a:t>
                      </a:r>
                      <a:endParaRPr lang="en-GB" sz="1200" b="1" kern="1200" dirty="0">
                        <a:solidFill>
                          <a:schemeClr val="lt1"/>
                        </a:solidFill>
                        <a:effectLst/>
                        <a:latin typeface="+mn-lt"/>
                        <a:ea typeface="+mn-ea"/>
                        <a:cs typeface="+mn-cs"/>
                      </a:endParaRPr>
                    </a:p>
                  </a:txBody>
                  <a:tcPr marL="78861" marR="78861" marT="39430" marB="3943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70C0"/>
                    </a:solidFill>
                  </a:tcPr>
                </a:tc>
                <a:tc hMerge="1">
                  <a:txBody>
                    <a:bodyPr/>
                    <a:lstStyle/>
                    <a:p>
                      <a:pPr algn="ctr"/>
                      <a:endParaRPr lang="en-GB" sz="1200" dirty="0"/>
                    </a:p>
                  </a:txBody>
                  <a:tcPr anchor="ctr">
                    <a:lnT w="28575" cap="flat" cmpd="sng" algn="ctr">
                      <a:solidFill>
                        <a:schemeClr val="tx1">
                          <a:lumMod val="75000"/>
                          <a:lumOff val="25000"/>
                        </a:schemeClr>
                      </a:solidFill>
                      <a:prstDash val="solid"/>
                      <a:round/>
                      <a:headEnd type="none" w="med" len="med"/>
                      <a:tailEnd type="none" w="med" len="med"/>
                    </a:lnT>
                  </a:tcPr>
                </a:tc>
                <a:tc hMerge="1">
                  <a:txBody>
                    <a:bodyPr/>
                    <a:lstStyle/>
                    <a:p>
                      <a:pPr algn="ctr"/>
                      <a:endParaRPr lang="en-GB" sz="1200" dirty="0"/>
                    </a:p>
                  </a:txBody>
                  <a:tcPr anchor="ctr">
                    <a:lnT w="28575" cap="flat" cmpd="sng" algn="ctr">
                      <a:solidFill>
                        <a:schemeClr val="tx1">
                          <a:lumMod val="75000"/>
                          <a:lumOff val="25000"/>
                        </a:schemeClr>
                      </a:solidFill>
                      <a:prstDash val="solid"/>
                      <a:round/>
                      <a:headEnd type="none" w="med" len="med"/>
                      <a:tailEnd type="none" w="med" len="med"/>
                    </a:lnT>
                  </a:tcPr>
                </a:tc>
                <a:tc hMerge="1">
                  <a:txBody>
                    <a:bodyPr/>
                    <a:lstStyle/>
                    <a:p>
                      <a:endParaRPr lang="en-US"/>
                    </a:p>
                  </a:txBody>
                  <a:tcPr/>
                </a:tc>
                <a:tc hMerge="1">
                  <a:txBody>
                    <a:bodyPr/>
                    <a:lstStyle/>
                    <a:p>
                      <a:pPr algn="ctr"/>
                      <a:endParaRPr lang="en-GB" sz="1200" dirty="0"/>
                    </a:p>
                  </a:txBody>
                  <a:tcPr anchor="ctr">
                    <a:lnR w="28575" cap="flat" cmpd="sng" algn="ctr">
                      <a:solidFill>
                        <a:schemeClr val="tx1">
                          <a:lumMod val="75000"/>
                          <a:lumOff val="25000"/>
                        </a:schemeClr>
                      </a:solidFill>
                      <a:prstDash val="solid"/>
                      <a:round/>
                      <a:headEnd type="none" w="med" len="med"/>
                      <a:tailEnd type="none" w="med" len="med"/>
                    </a:lnR>
                    <a:lnT w="28575" cap="flat" cmpd="sng" algn="ctr">
                      <a:solidFill>
                        <a:schemeClr val="tx1">
                          <a:lumMod val="75000"/>
                          <a:lumOff val="25000"/>
                        </a:schemeClr>
                      </a:solidFill>
                      <a:prstDash val="solid"/>
                      <a:round/>
                      <a:headEnd type="none" w="med" len="med"/>
                      <a:tailEnd type="none" w="med" len="med"/>
                    </a:lnT>
                  </a:tcPr>
                </a:tc>
                <a:extLst>
                  <a:ext uri="{0D108BD9-81ED-4DB2-BD59-A6C34878D82A}">
                    <a16:rowId xmlns:a16="http://schemas.microsoft.com/office/drawing/2014/main" val="10000"/>
                  </a:ext>
                </a:extLst>
              </a:tr>
              <a:tr h="237744">
                <a:tc>
                  <a:txBody>
                    <a:bodyPr/>
                    <a:lstStyle/>
                    <a:p>
                      <a:pPr marL="0" marR="0">
                        <a:lnSpc>
                          <a:spcPct val="118000"/>
                        </a:lnSpc>
                        <a:spcBef>
                          <a:spcPts val="0"/>
                        </a:spcBef>
                        <a:spcAft>
                          <a:spcPts val="0"/>
                        </a:spcAft>
                      </a:pPr>
                      <a:r>
                        <a:rPr lang="en-US" sz="1000" b="1" dirty="0">
                          <a:effectLst/>
                          <a:latin typeface="+mn-lt"/>
                          <a:ea typeface="Calibri" panose="020F0502020204030204" pitchFamily="34" charset="0"/>
                          <a:cs typeface="Times New Roman" panose="02020603050405020304" pitchFamily="18" charset="0"/>
                        </a:rPr>
                        <a:t>Faculty</a:t>
                      </a:r>
                      <a:endParaRPr lang="en-US" sz="1000" dirty="0">
                        <a:effectLst/>
                        <a:latin typeface="+mn-lt"/>
                        <a:ea typeface="Calibri" panose="020F0502020204030204" pitchFamily="34" charset="0"/>
                        <a:cs typeface="Times New Roman" panose="02020603050405020304" pitchFamily="18" charset="0"/>
                      </a:endParaRPr>
                    </a:p>
                  </a:txBody>
                  <a:tcPr marR="59145"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marL="0" marR="0" algn="ctr">
                        <a:lnSpc>
                          <a:spcPct val="118000"/>
                        </a:lnSpc>
                        <a:spcBef>
                          <a:spcPts val="0"/>
                        </a:spcBef>
                        <a:spcAft>
                          <a:spcPts val="0"/>
                        </a:spcAft>
                      </a:pPr>
                      <a:r>
                        <a:rPr lang="en-US" sz="1000" b="1" dirty="0">
                          <a:effectLst/>
                          <a:latin typeface="+mn-lt"/>
                          <a:ea typeface="Calibri" panose="020F0502020204030204" pitchFamily="34" charset="0"/>
                          <a:cs typeface="Times New Roman" panose="02020603050405020304" pitchFamily="18" charset="0"/>
                        </a:rPr>
                        <a:t>Male</a:t>
                      </a:r>
                      <a:endParaRPr lang="en-US" sz="1000" dirty="0">
                        <a:effectLst/>
                        <a:latin typeface="+mn-lt"/>
                        <a:ea typeface="Calibri" panose="020F0502020204030204" pitchFamily="34" charset="0"/>
                        <a:cs typeface="Times New Roman" panose="02020603050405020304" pitchFamily="18" charset="0"/>
                      </a:endParaRPr>
                    </a:p>
                  </a:txBody>
                  <a:tcPr marL="59145" marR="591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marL="0" marR="0" algn="ctr">
                        <a:lnSpc>
                          <a:spcPct val="118000"/>
                        </a:lnSpc>
                        <a:spcBef>
                          <a:spcPts val="0"/>
                        </a:spcBef>
                        <a:spcAft>
                          <a:spcPts val="0"/>
                        </a:spcAft>
                      </a:pPr>
                      <a:r>
                        <a:rPr lang="en-US" sz="1000" b="1" dirty="0">
                          <a:effectLst/>
                          <a:latin typeface="+mn-lt"/>
                          <a:ea typeface="Calibri" panose="020F0502020204030204" pitchFamily="34" charset="0"/>
                          <a:cs typeface="Times New Roman" panose="02020603050405020304" pitchFamily="18" charset="0"/>
                        </a:rPr>
                        <a:t>Female</a:t>
                      </a:r>
                      <a:endParaRPr lang="en-US" sz="1000" dirty="0">
                        <a:effectLst/>
                        <a:latin typeface="+mn-lt"/>
                        <a:ea typeface="Calibri" panose="020F0502020204030204" pitchFamily="34" charset="0"/>
                        <a:cs typeface="Times New Roman" panose="02020603050405020304" pitchFamily="18" charset="0"/>
                      </a:endParaRPr>
                    </a:p>
                  </a:txBody>
                  <a:tcPr marL="59145" marR="591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marL="0" marR="0" algn="ctr">
                        <a:lnSpc>
                          <a:spcPct val="118000"/>
                        </a:lnSpc>
                        <a:spcBef>
                          <a:spcPts val="0"/>
                        </a:spcBef>
                        <a:spcAft>
                          <a:spcPts val="0"/>
                        </a:spcAft>
                      </a:pPr>
                      <a:r>
                        <a:rPr lang="en-US" sz="1000" b="1" dirty="0">
                          <a:effectLst/>
                          <a:latin typeface="+mn-lt"/>
                          <a:ea typeface="Calibri" panose="020F0502020204030204" pitchFamily="34" charset="0"/>
                          <a:cs typeface="Times New Roman" panose="02020603050405020304" pitchFamily="18" charset="0"/>
                        </a:rPr>
                        <a:t>Not Id</a:t>
                      </a:r>
                      <a:r>
                        <a:rPr lang="en-US" sz="1000" dirty="0">
                          <a:effectLst/>
                          <a:latin typeface="+mn-lt"/>
                          <a:ea typeface="Calibri" panose="020F0502020204030204" pitchFamily="34" charset="0"/>
                          <a:cs typeface="Times New Roman" panose="02020603050405020304" pitchFamily="18" charset="0"/>
                        </a:rPr>
                        <a:t>.</a:t>
                      </a:r>
                    </a:p>
                  </a:txBody>
                  <a:tcPr marL="59145" marR="591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marL="0" marR="0" algn="ctr">
                        <a:lnSpc>
                          <a:spcPct val="118000"/>
                        </a:lnSpc>
                        <a:spcBef>
                          <a:spcPts val="0"/>
                        </a:spcBef>
                        <a:spcAft>
                          <a:spcPts val="0"/>
                        </a:spcAft>
                      </a:pPr>
                      <a:r>
                        <a:rPr lang="en-US" sz="1000" b="1" dirty="0">
                          <a:effectLst/>
                          <a:latin typeface="+mn-lt"/>
                          <a:ea typeface="Calibri" panose="020F0502020204030204" pitchFamily="34" charset="0"/>
                          <a:cs typeface="Times New Roman" panose="02020603050405020304" pitchFamily="18" charset="0"/>
                        </a:rPr>
                        <a:t>Total</a:t>
                      </a:r>
                      <a:endParaRPr lang="en-US" sz="1000" dirty="0">
                        <a:effectLst/>
                        <a:latin typeface="+mn-lt"/>
                        <a:ea typeface="Calibri" panose="020F0502020204030204" pitchFamily="34" charset="0"/>
                        <a:cs typeface="Times New Roman" panose="02020603050405020304" pitchFamily="18" charset="0"/>
                      </a:endParaRPr>
                    </a:p>
                  </a:txBody>
                  <a:tcPr marL="59145" marR="59145"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extLst>
                  <a:ext uri="{0D108BD9-81ED-4DB2-BD59-A6C34878D82A}">
                    <a16:rowId xmlns:a16="http://schemas.microsoft.com/office/drawing/2014/main" val="10001"/>
                  </a:ext>
                </a:extLst>
              </a:tr>
              <a:tr h="237744">
                <a:tc>
                  <a:txBody>
                    <a:bodyPr/>
                    <a:lstStyle/>
                    <a:p>
                      <a:pPr marL="0" marR="0">
                        <a:lnSpc>
                          <a:spcPct val="118000"/>
                        </a:lnSpc>
                        <a:spcBef>
                          <a:spcPts val="0"/>
                        </a:spcBef>
                        <a:spcAft>
                          <a:spcPts val="600"/>
                        </a:spcAft>
                      </a:pPr>
                      <a:r>
                        <a:rPr lang="en-US" sz="1000" b="1" dirty="0">
                          <a:effectLst/>
                          <a:latin typeface="+mn-lt"/>
                          <a:ea typeface="Calibri" panose="020F0502020204030204" pitchFamily="34" charset="0"/>
                          <a:cs typeface="Times New Roman" panose="02020603050405020304" pitchFamily="18" charset="0"/>
                        </a:rPr>
                        <a:t>Engineering</a:t>
                      </a:r>
                    </a:p>
                  </a:txBody>
                  <a:tcPr marR="59145"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fontAlgn="ctr"/>
                      <a:r>
                        <a:rPr lang="en-US" sz="1000" b="0" i="0" u="none" strike="noStrike">
                          <a:solidFill>
                            <a:srgbClr val="000000"/>
                          </a:solidFill>
                          <a:effectLst/>
                          <a:latin typeface="Calibri" panose="020F0502020204030204" pitchFamily="34" charset="0"/>
                        </a:rPr>
                        <a:t>1179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000" b="0" i="0" u="none" strike="noStrike" dirty="0">
                          <a:solidFill>
                            <a:srgbClr val="000000"/>
                          </a:solidFill>
                          <a:effectLst/>
                          <a:latin typeface="Calibri" panose="020F0502020204030204" pitchFamily="34" charset="0"/>
                        </a:rPr>
                        <a:t>552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000" b="0" i="0" u="none" strike="noStrike">
                          <a:solidFill>
                            <a:srgbClr val="000000"/>
                          </a:solidFill>
                          <a:effectLst/>
                          <a:latin typeface="Calibri" panose="020F0502020204030204" pitchFamily="34" charset="0"/>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000" b="1" i="0" u="none" strike="noStrike" dirty="0">
                          <a:solidFill>
                            <a:srgbClr val="000000"/>
                          </a:solidFill>
                          <a:effectLst/>
                          <a:latin typeface="Calibri" panose="020F0502020204030204" pitchFamily="34" charset="0"/>
                        </a:rPr>
                        <a:t>1731</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2"/>
                  </a:ext>
                </a:extLst>
              </a:tr>
              <a:tr h="237744">
                <a:tc>
                  <a:txBody>
                    <a:bodyPr/>
                    <a:lstStyle/>
                    <a:p>
                      <a:pPr marL="0" marR="0">
                        <a:lnSpc>
                          <a:spcPct val="118000"/>
                        </a:lnSpc>
                        <a:spcBef>
                          <a:spcPts val="0"/>
                        </a:spcBef>
                        <a:spcAft>
                          <a:spcPts val="600"/>
                        </a:spcAft>
                      </a:pPr>
                      <a:r>
                        <a:rPr lang="en-US" sz="1000" b="1" dirty="0">
                          <a:effectLst/>
                          <a:latin typeface="+mn-lt"/>
                          <a:ea typeface="Calibri" panose="020F0502020204030204" pitchFamily="34" charset="0"/>
                          <a:cs typeface="Times New Roman" panose="02020603050405020304" pitchFamily="18" charset="0"/>
                        </a:rPr>
                        <a:t>Food and Agriculture</a:t>
                      </a:r>
                    </a:p>
                  </a:txBody>
                  <a:tcPr marR="59145"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fontAlgn="ctr"/>
                      <a:r>
                        <a:rPr lang="en-US" sz="1000" b="0" i="0" u="none" strike="noStrike" dirty="0">
                          <a:solidFill>
                            <a:srgbClr val="000000"/>
                          </a:solidFill>
                          <a:effectLst/>
                          <a:latin typeface="Calibri" panose="020F0502020204030204" pitchFamily="34" charset="0"/>
                        </a:rPr>
                        <a:t>346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000" b="0" i="0" u="none" strike="noStrike" dirty="0">
                          <a:solidFill>
                            <a:srgbClr val="000000"/>
                          </a:solidFill>
                          <a:effectLst/>
                          <a:latin typeface="Calibri" panose="020F0502020204030204" pitchFamily="34" charset="0"/>
                        </a:rPr>
                        <a:t>502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000" b="0" i="0" u="none" strike="noStrike" dirty="0">
                          <a:solidFill>
                            <a:srgbClr val="000000"/>
                          </a:solidFill>
                          <a:effectLst/>
                          <a:latin typeface="Calibri" panose="020F0502020204030204" pitchFamily="34" charset="0"/>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000" b="1" i="0" u="none" strike="noStrike" dirty="0">
                          <a:solidFill>
                            <a:srgbClr val="000000"/>
                          </a:solidFill>
                          <a:effectLst/>
                          <a:latin typeface="Calibri" panose="020F0502020204030204" pitchFamily="34" charset="0"/>
                        </a:rPr>
                        <a:t>848</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63967179"/>
                  </a:ext>
                </a:extLst>
              </a:tr>
              <a:tr h="237744">
                <a:tc>
                  <a:txBody>
                    <a:bodyPr/>
                    <a:lstStyle/>
                    <a:p>
                      <a:pPr marL="0" marR="0">
                        <a:lnSpc>
                          <a:spcPct val="118000"/>
                        </a:lnSpc>
                        <a:spcBef>
                          <a:spcPts val="0"/>
                        </a:spcBef>
                        <a:spcAft>
                          <a:spcPts val="600"/>
                        </a:spcAft>
                      </a:pPr>
                      <a:r>
                        <a:rPr lang="en-US" sz="1000" b="1" dirty="0">
                          <a:effectLst/>
                          <a:latin typeface="+mn-lt"/>
                          <a:ea typeface="Calibri" panose="020F0502020204030204" pitchFamily="34" charset="0"/>
                          <a:cs typeface="Times New Roman" panose="02020603050405020304" pitchFamily="18" charset="0"/>
                        </a:rPr>
                        <a:t>Humanities and Education</a:t>
                      </a:r>
                    </a:p>
                  </a:txBody>
                  <a:tcPr marR="59145"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fontAlgn="ctr"/>
                      <a:r>
                        <a:rPr lang="en-US" sz="1000" b="0" i="0" u="none" strike="noStrike" dirty="0">
                          <a:solidFill>
                            <a:srgbClr val="000000"/>
                          </a:solidFill>
                          <a:effectLst/>
                          <a:latin typeface="Calibri" panose="020F0502020204030204" pitchFamily="34" charset="0"/>
                        </a:rPr>
                        <a:t>351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000" b="0" i="0" u="none" strike="noStrike" dirty="0">
                          <a:solidFill>
                            <a:srgbClr val="000000"/>
                          </a:solidFill>
                          <a:effectLst/>
                          <a:latin typeface="Calibri" panose="020F0502020204030204" pitchFamily="34" charset="0"/>
                        </a:rPr>
                        <a:t>1122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000" b="0" i="0" u="none" strike="noStrike" dirty="0">
                          <a:solidFill>
                            <a:srgbClr val="000000"/>
                          </a:solidFill>
                          <a:effectLst/>
                          <a:latin typeface="Calibri" panose="020F0502020204030204" pitchFamily="34" charset="0"/>
                        </a:rPr>
                        <a:t>16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000" b="1" i="0" u="none" strike="noStrike" dirty="0">
                          <a:solidFill>
                            <a:srgbClr val="000000"/>
                          </a:solidFill>
                          <a:effectLst/>
                          <a:latin typeface="Calibri" panose="020F0502020204030204" pitchFamily="34" charset="0"/>
                        </a:rPr>
                        <a:t>1489</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3"/>
                  </a:ext>
                </a:extLst>
              </a:tr>
              <a:tr h="237744">
                <a:tc>
                  <a:txBody>
                    <a:bodyPr/>
                    <a:lstStyle/>
                    <a:p>
                      <a:pPr marL="0" marR="0">
                        <a:lnSpc>
                          <a:spcPct val="118000"/>
                        </a:lnSpc>
                        <a:spcBef>
                          <a:spcPts val="0"/>
                        </a:spcBef>
                        <a:spcAft>
                          <a:spcPts val="600"/>
                        </a:spcAft>
                      </a:pPr>
                      <a:r>
                        <a:rPr lang="en-US" sz="1000" b="1" dirty="0">
                          <a:effectLst/>
                          <a:latin typeface="+mn-lt"/>
                          <a:ea typeface="Calibri" panose="020F0502020204030204" pitchFamily="34" charset="0"/>
                          <a:cs typeface="Times New Roman" panose="02020603050405020304" pitchFamily="18" charset="0"/>
                        </a:rPr>
                        <a:t>Law</a:t>
                      </a:r>
                    </a:p>
                  </a:txBody>
                  <a:tcPr marR="59145"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fontAlgn="ctr"/>
                      <a:r>
                        <a:rPr lang="en-US" sz="1000" b="0" i="0" u="none" strike="noStrike" dirty="0">
                          <a:solidFill>
                            <a:srgbClr val="000000"/>
                          </a:solidFill>
                          <a:effectLst/>
                          <a:latin typeface="Calibri" panose="020F0502020204030204" pitchFamily="34" charset="0"/>
                        </a:rPr>
                        <a:t>119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000" b="0" i="0" u="none" strike="noStrike" dirty="0">
                          <a:solidFill>
                            <a:srgbClr val="000000"/>
                          </a:solidFill>
                          <a:effectLst/>
                          <a:latin typeface="Calibri" panose="020F0502020204030204" pitchFamily="34" charset="0"/>
                        </a:rPr>
                        <a:t>385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000" b="0" i="0" u="none" strike="noStrike">
                          <a:solidFill>
                            <a:srgbClr val="000000"/>
                          </a:solidFill>
                          <a:effectLst/>
                          <a:latin typeface="Calibri" panose="020F0502020204030204" pitchFamily="34" charset="0"/>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000" b="1" i="0" u="none" strike="noStrike" dirty="0">
                          <a:solidFill>
                            <a:srgbClr val="000000"/>
                          </a:solidFill>
                          <a:effectLst/>
                          <a:latin typeface="Calibri" panose="020F0502020204030204" pitchFamily="34" charset="0"/>
                        </a:rPr>
                        <a:t>520</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4"/>
                  </a:ext>
                </a:extLst>
              </a:tr>
              <a:tr h="237744">
                <a:tc>
                  <a:txBody>
                    <a:bodyPr/>
                    <a:lstStyle/>
                    <a:p>
                      <a:pPr marL="0" marR="0">
                        <a:lnSpc>
                          <a:spcPct val="118000"/>
                        </a:lnSpc>
                        <a:spcBef>
                          <a:spcPts val="0"/>
                        </a:spcBef>
                        <a:spcAft>
                          <a:spcPts val="600"/>
                        </a:spcAft>
                      </a:pPr>
                      <a:r>
                        <a:rPr lang="en-US" sz="1000" b="1" dirty="0">
                          <a:effectLst/>
                          <a:latin typeface="+mn-lt"/>
                          <a:ea typeface="Calibri" panose="020F0502020204030204" pitchFamily="34" charset="0"/>
                          <a:cs typeface="Times New Roman" panose="02020603050405020304" pitchFamily="18" charset="0"/>
                        </a:rPr>
                        <a:t>Medical Sciences</a:t>
                      </a:r>
                    </a:p>
                  </a:txBody>
                  <a:tcPr marR="59145"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fontAlgn="ctr"/>
                      <a:r>
                        <a:rPr lang="en-US" sz="1000" b="0" i="0" u="none" strike="noStrike" dirty="0">
                          <a:solidFill>
                            <a:srgbClr val="000000"/>
                          </a:solidFill>
                          <a:effectLst/>
                          <a:latin typeface="Calibri" panose="020F0502020204030204" pitchFamily="34" charset="0"/>
                        </a:rPr>
                        <a:t>830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000" b="0" i="0" u="none" strike="noStrike" dirty="0">
                          <a:solidFill>
                            <a:srgbClr val="000000"/>
                          </a:solidFill>
                          <a:effectLst/>
                          <a:latin typeface="Calibri" panose="020F0502020204030204" pitchFamily="34" charset="0"/>
                        </a:rPr>
                        <a:t>2253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000" b="0" i="0" u="none" strike="noStrike" dirty="0">
                          <a:solidFill>
                            <a:srgbClr val="000000"/>
                          </a:solidFill>
                          <a:effectLst/>
                          <a:latin typeface="Calibri" panose="020F0502020204030204" pitchFamily="34" charset="0"/>
                        </a:rPr>
                        <a:t>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000" b="1" i="0" u="none" strike="noStrike" dirty="0">
                          <a:solidFill>
                            <a:srgbClr val="000000"/>
                          </a:solidFill>
                          <a:effectLst/>
                          <a:latin typeface="Calibri" panose="020F0502020204030204" pitchFamily="34" charset="0"/>
                        </a:rPr>
                        <a:t>3086</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5"/>
                  </a:ext>
                </a:extLst>
              </a:tr>
              <a:tr h="237744">
                <a:tc>
                  <a:txBody>
                    <a:bodyPr/>
                    <a:lstStyle/>
                    <a:p>
                      <a:pPr marL="0" marR="0">
                        <a:lnSpc>
                          <a:spcPct val="118000"/>
                        </a:lnSpc>
                        <a:spcBef>
                          <a:spcPts val="0"/>
                        </a:spcBef>
                        <a:spcAft>
                          <a:spcPts val="600"/>
                        </a:spcAft>
                      </a:pPr>
                      <a:r>
                        <a:rPr lang="en-US" sz="1000" b="1" dirty="0">
                          <a:effectLst/>
                          <a:latin typeface="+mn-lt"/>
                          <a:ea typeface="Calibri" panose="020F0502020204030204" pitchFamily="34" charset="0"/>
                          <a:cs typeface="Times New Roman" panose="02020603050405020304" pitchFamily="18" charset="0"/>
                        </a:rPr>
                        <a:t>Science and Technology</a:t>
                      </a:r>
                    </a:p>
                  </a:txBody>
                  <a:tcPr marR="59145"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fontAlgn="ctr"/>
                      <a:r>
                        <a:rPr lang="en-US" sz="1000" b="0" i="0" u="none" strike="noStrike" dirty="0">
                          <a:solidFill>
                            <a:srgbClr val="000000"/>
                          </a:solidFill>
                          <a:effectLst/>
                          <a:latin typeface="Calibri" panose="020F0502020204030204" pitchFamily="34" charset="0"/>
                        </a:rPr>
                        <a:t>1555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000" b="0" i="0" u="none" strike="noStrike" dirty="0">
                          <a:solidFill>
                            <a:srgbClr val="000000"/>
                          </a:solidFill>
                          <a:effectLst/>
                          <a:latin typeface="Calibri" panose="020F0502020204030204" pitchFamily="34" charset="0"/>
                        </a:rPr>
                        <a:t>1590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000" b="0" i="0" u="none" strike="noStrike" dirty="0">
                          <a:solidFill>
                            <a:srgbClr val="000000"/>
                          </a:solidFill>
                          <a:effectLst/>
                          <a:latin typeface="Calibri" panose="020F0502020204030204" pitchFamily="34" charset="0"/>
                        </a:rPr>
                        <a:t>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000" b="1" i="0" u="none" strike="noStrike" dirty="0">
                          <a:solidFill>
                            <a:srgbClr val="000000"/>
                          </a:solidFill>
                          <a:effectLst/>
                          <a:latin typeface="Calibri" panose="020F0502020204030204" pitchFamily="34" charset="0"/>
                        </a:rPr>
                        <a:t>3149</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7"/>
                  </a:ext>
                </a:extLst>
              </a:tr>
              <a:tr h="237744">
                <a:tc>
                  <a:txBody>
                    <a:bodyPr/>
                    <a:lstStyle/>
                    <a:p>
                      <a:pPr marL="0" marR="0">
                        <a:lnSpc>
                          <a:spcPct val="118000"/>
                        </a:lnSpc>
                        <a:spcBef>
                          <a:spcPts val="0"/>
                        </a:spcBef>
                        <a:spcAft>
                          <a:spcPts val="600"/>
                        </a:spcAft>
                      </a:pPr>
                      <a:r>
                        <a:rPr lang="en-US" sz="1000" b="1" dirty="0">
                          <a:effectLst/>
                          <a:latin typeface="+mn-lt"/>
                          <a:ea typeface="Calibri" panose="020F0502020204030204" pitchFamily="34" charset="0"/>
                          <a:cs typeface="Times New Roman" panose="02020603050405020304" pitchFamily="18" charset="0"/>
                        </a:rPr>
                        <a:t>Social Sciences</a:t>
                      </a:r>
                    </a:p>
                  </a:txBody>
                  <a:tcPr marR="59145"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fontAlgn="ctr"/>
                      <a:r>
                        <a:rPr lang="en-US" sz="1000" b="0" i="0" u="none" strike="noStrike" dirty="0">
                          <a:solidFill>
                            <a:srgbClr val="000000"/>
                          </a:solidFill>
                          <a:effectLst/>
                          <a:latin typeface="Calibri" panose="020F0502020204030204" pitchFamily="34" charset="0"/>
                        </a:rPr>
                        <a:t>1186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000" b="0" i="0" u="none" strike="noStrike" dirty="0">
                          <a:solidFill>
                            <a:srgbClr val="000000"/>
                          </a:solidFill>
                          <a:effectLst/>
                          <a:latin typeface="Calibri" panose="020F0502020204030204" pitchFamily="34" charset="0"/>
                        </a:rPr>
                        <a:t>2641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000" b="0" i="0" u="none" strike="noStrike" dirty="0">
                          <a:solidFill>
                            <a:srgbClr val="000000"/>
                          </a:solidFill>
                          <a:effectLst/>
                          <a:latin typeface="Calibri" panose="020F0502020204030204" pitchFamily="34" charset="0"/>
                        </a:rPr>
                        <a:t>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000" b="1" i="0" u="none" strike="noStrike" dirty="0">
                          <a:solidFill>
                            <a:srgbClr val="000000"/>
                          </a:solidFill>
                          <a:effectLst/>
                          <a:latin typeface="Calibri" panose="020F0502020204030204" pitchFamily="34" charset="0"/>
                        </a:rPr>
                        <a:t>3834</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8"/>
                  </a:ext>
                </a:extLst>
              </a:tr>
              <a:tr h="237744">
                <a:tc>
                  <a:txBody>
                    <a:bodyPr/>
                    <a:lstStyle/>
                    <a:p>
                      <a:pPr marL="0" marR="0">
                        <a:lnSpc>
                          <a:spcPct val="118000"/>
                        </a:lnSpc>
                        <a:spcBef>
                          <a:spcPts val="0"/>
                        </a:spcBef>
                        <a:spcAft>
                          <a:spcPts val="600"/>
                        </a:spcAft>
                      </a:pPr>
                      <a:r>
                        <a:rPr lang="en-US" sz="1000" b="1" dirty="0">
                          <a:effectLst/>
                          <a:latin typeface="+mn-lt"/>
                          <a:ea typeface="Calibri" panose="020F0502020204030204" pitchFamily="34" charset="0"/>
                          <a:cs typeface="Times New Roman" panose="02020603050405020304" pitchFamily="18" charset="0"/>
                        </a:rPr>
                        <a:t>Sport</a:t>
                      </a:r>
                    </a:p>
                  </a:txBody>
                  <a:tcPr marR="59145"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fontAlgn="ctr"/>
                      <a:r>
                        <a:rPr lang="en-US" sz="1000" b="0" i="0" u="none" strike="noStrike" dirty="0">
                          <a:solidFill>
                            <a:srgbClr val="000000"/>
                          </a:solidFill>
                          <a:effectLst/>
                          <a:latin typeface="Calibri" panose="020F0502020204030204" pitchFamily="34" charset="0"/>
                        </a:rPr>
                        <a:t>42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000" b="0" i="0" u="none" strike="noStrike" dirty="0">
                          <a:solidFill>
                            <a:srgbClr val="000000"/>
                          </a:solidFill>
                          <a:effectLst/>
                          <a:latin typeface="Calibri" panose="020F0502020204030204" pitchFamily="34" charset="0"/>
                        </a:rPr>
                        <a:t>21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000" b="0" i="0" u="none" strike="noStrike">
                          <a:solidFill>
                            <a:srgbClr val="000000"/>
                          </a:solidFill>
                          <a:effectLst/>
                          <a:latin typeface="Calibri" panose="020F0502020204030204" pitchFamily="34" charset="0"/>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000" b="1" i="0" u="none" strike="noStrike" dirty="0">
                          <a:solidFill>
                            <a:srgbClr val="000000"/>
                          </a:solidFill>
                          <a:effectLst/>
                          <a:latin typeface="Calibri" panose="020F0502020204030204" pitchFamily="34" charset="0"/>
                        </a:rPr>
                        <a:t>63</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268402872"/>
                  </a:ext>
                </a:extLst>
              </a:tr>
              <a:tr h="237744">
                <a:tc>
                  <a:txBody>
                    <a:bodyPr/>
                    <a:lstStyle/>
                    <a:p>
                      <a:pPr marL="0" marR="0" lvl="0" indent="0" algn="l" defTabSz="777240" rtl="0" eaLnBrk="1" fontAlgn="auto" latinLnBrk="0" hangingPunct="1">
                        <a:lnSpc>
                          <a:spcPct val="118000"/>
                        </a:lnSpc>
                        <a:spcBef>
                          <a:spcPts val="0"/>
                        </a:spcBef>
                        <a:spcAft>
                          <a:spcPts val="0"/>
                        </a:spcAft>
                        <a:buClrTx/>
                        <a:buSzTx/>
                        <a:buFontTx/>
                        <a:buNone/>
                        <a:tabLst/>
                        <a:defRPr/>
                      </a:pPr>
                      <a:r>
                        <a:rPr lang="en-US" sz="1000" b="1" dirty="0">
                          <a:effectLst/>
                          <a:latin typeface="+mn-lt"/>
                          <a:ea typeface="Calibri" panose="020F0502020204030204" pitchFamily="34" charset="0"/>
                          <a:cs typeface="Times New Roman" panose="02020603050405020304" pitchFamily="18" charset="0"/>
                        </a:rPr>
                        <a:t>No College Designated</a:t>
                      </a:r>
                    </a:p>
                  </a:txBody>
                  <a:tcPr marR="59145"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fontAlgn="ctr"/>
                      <a:r>
                        <a:rPr lang="en-US" sz="1000" b="0" i="0" u="none" strike="noStrike" dirty="0">
                          <a:solidFill>
                            <a:srgbClr val="000000"/>
                          </a:solidFill>
                          <a:effectLst/>
                          <a:latin typeface="Calibri" panose="020F0502020204030204" pitchFamily="34" charset="0"/>
                        </a:rPr>
                        <a:t>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000" b="0" i="0" u="none" strike="noStrike" dirty="0">
                          <a:solidFill>
                            <a:srgbClr val="000000"/>
                          </a:solidFill>
                          <a:effectLst/>
                          <a:latin typeface="Calibri" panose="020F0502020204030204" pitchFamily="34" charset="0"/>
                        </a:rPr>
                        <a:t>21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000" b="0" i="0" u="none" strike="noStrike" dirty="0">
                          <a:solidFill>
                            <a:srgbClr val="000000"/>
                          </a:solidFill>
                          <a:effectLst/>
                          <a:latin typeface="Calibri" panose="020F0502020204030204" pitchFamily="34" charset="0"/>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000" b="1" i="0" u="none" strike="noStrike" dirty="0">
                          <a:solidFill>
                            <a:srgbClr val="000000"/>
                          </a:solidFill>
                          <a:effectLst/>
                          <a:latin typeface="Calibri" panose="020F0502020204030204" pitchFamily="34" charset="0"/>
                        </a:rPr>
                        <a:t>27</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784764466"/>
                  </a:ext>
                </a:extLst>
              </a:tr>
              <a:tr h="256032">
                <a:tc>
                  <a:txBody>
                    <a:bodyPr/>
                    <a:lstStyle/>
                    <a:p>
                      <a:pPr marL="0" marR="0" lvl="0" indent="0" algn="l" defTabSz="777240" rtl="0" eaLnBrk="1" fontAlgn="auto" latinLnBrk="0" hangingPunct="1">
                        <a:lnSpc>
                          <a:spcPct val="118000"/>
                        </a:lnSpc>
                        <a:spcBef>
                          <a:spcPts val="0"/>
                        </a:spcBef>
                        <a:spcAft>
                          <a:spcPts val="0"/>
                        </a:spcAft>
                        <a:buClrTx/>
                        <a:buSzTx/>
                        <a:buFontTx/>
                        <a:buNone/>
                        <a:tabLst/>
                        <a:defRPr/>
                      </a:pPr>
                      <a:r>
                        <a:rPr lang="en-US" sz="1200" b="1" dirty="0">
                          <a:solidFill>
                            <a:schemeClr val="bg1"/>
                          </a:solidFill>
                          <a:effectLst/>
                          <a:latin typeface="+mn-lt"/>
                          <a:ea typeface="Calibri" panose="020F0502020204030204" pitchFamily="34" charset="0"/>
                          <a:cs typeface="Times New Roman" panose="02020603050405020304" pitchFamily="18" charset="0"/>
                        </a:rPr>
                        <a:t>Grand Total</a:t>
                      </a:r>
                    </a:p>
                  </a:txBody>
                  <a:tcPr marR="59145"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70C0"/>
                    </a:solidFill>
                  </a:tcPr>
                </a:tc>
                <a:tc>
                  <a:txBody>
                    <a:bodyPr/>
                    <a:lstStyle/>
                    <a:p>
                      <a:pPr algn="ctr" fontAlgn="ctr"/>
                      <a:r>
                        <a:rPr lang="en-US" sz="1200" b="1" i="0" u="none" strike="noStrike" dirty="0">
                          <a:solidFill>
                            <a:srgbClr val="FFFFFF"/>
                          </a:solidFill>
                          <a:effectLst/>
                          <a:latin typeface="+mn-lt"/>
                        </a:rPr>
                        <a:t>5614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70C0"/>
                    </a:solidFill>
                  </a:tcPr>
                </a:tc>
                <a:tc>
                  <a:txBody>
                    <a:bodyPr/>
                    <a:lstStyle/>
                    <a:p>
                      <a:pPr algn="ctr" fontAlgn="ctr"/>
                      <a:r>
                        <a:rPr lang="en-US" sz="1200" b="1" i="0" u="none" strike="noStrike" dirty="0">
                          <a:solidFill>
                            <a:srgbClr val="FFFFFF"/>
                          </a:solidFill>
                          <a:effectLst/>
                          <a:latin typeface="+mn-lt"/>
                        </a:rPr>
                        <a:t>9087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70C0"/>
                    </a:solidFill>
                  </a:tcPr>
                </a:tc>
                <a:tc>
                  <a:txBody>
                    <a:bodyPr/>
                    <a:lstStyle/>
                    <a:p>
                      <a:pPr algn="ctr" fontAlgn="ctr"/>
                      <a:r>
                        <a:rPr lang="en-US" sz="1200" b="1" i="0" u="none" strike="noStrike" dirty="0">
                          <a:solidFill>
                            <a:srgbClr val="FFFFFF"/>
                          </a:solidFill>
                          <a:effectLst/>
                          <a:latin typeface="+mn-lt"/>
                        </a:rPr>
                        <a:t>30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70C0"/>
                    </a:solidFill>
                  </a:tcPr>
                </a:tc>
                <a:tc>
                  <a:txBody>
                    <a:bodyPr/>
                    <a:lstStyle/>
                    <a:p>
                      <a:pPr algn="ctr" fontAlgn="ctr"/>
                      <a:r>
                        <a:rPr lang="en-US" sz="1200" b="1" i="0" u="none" strike="noStrike" dirty="0">
                          <a:solidFill>
                            <a:srgbClr val="FFFFFF"/>
                          </a:solidFill>
                          <a:effectLst/>
                          <a:latin typeface="+mn-lt"/>
                        </a:rPr>
                        <a:t>14731</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70C0"/>
                    </a:solidFill>
                  </a:tcPr>
                </a:tc>
                <a:extLst>
                  <a:ext uri="{0D108BD9-81ED-4DB2-BD59-A6C34878D82A}">
                    <a16:rowId xmlns:a16="http://schemas.microsoft.com/office/drawing/2014/main" val="10010"/>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4037686655"/>
              </p:ext>
            </p:extLst>
          </p:nvPr>
        </p:nvGraphicFramePr>
        <p:xfrm>
          <a:off x="256099" y="1160054"/>
          <a:ext cx="7260202" cy="1708898"/>
        </p:xfrm>
        <a:graphic>
          <a:graphicData uri="http://schemas.openxmlformats.org/drawingml/2006/table">
            <a:tbl>
              <a:tblPr firstRow="1" bandRow="1">
                <a:tableStyleId>{EB344D84-9AFB-497E-A393-DC336BA19D2E}</a:tableStyleId>
              </a:tblPr>
              <a:tblGrid>
                <a:gridCol w="7260202">
                  <a:extLst>
                    <a:ext uri="{9D8B030D-6E8A-4147-A177-3AD203B41FA5}">
                      <a16:colId xmlns:a16="http://schemas.microsoft.com/office/drawing/2014/main" val="20000"/>
                    </a:ext>
                  </a:extLst>
                </a:gridCol>
              </a:tblGrid>
              <a:tr h="448975">
                <a:tc>
                  <a:txBody>
                    <a:bodyPr/>
                    <a:lstStyle/>
                    <a:p>
                      <a:pPr marL="0" marR="0" indent="0" algn="ctr" defTabSz="685068" rtl="0" eaLnBrk="1" fontAlgn="auto" latinLnBrk="0" hangingPunct="1">
                        <a:lnSpc>
                          <a:spcPct val="100000"/>
                        </a:lnSpc>
                        <a:spcBef>
                          <a:spcPts val="0"/>
                        </a:spcBef>
                        <a:spcAft>
                          <a:spcPts val="0"/>
                        </a:spcAft>
                        <a:buClrTx/>
                        <a:buSzTx/>
                        <a:buFontTx/>
                        <a:buNone/>
                        <a:tabLst/>
                        <a:defRPr/>
                      </a:pPr>
                      <a:r>
                        <a:rPr lang="en-US" sz="2000" b="1" kern="1200" dirty="0">
                          <a:solidFill>
                            <a:schemeClr val="bg1"/>
                          </a:solidFill>
                          <a:effectLst/>
                          <a:latin typeface="+mn-lt"/>
                          <a:ea typeface="+mn-ea"/>
                          <a:cs typeface="+mn-cs"/>
                        </a:rPr>
                        <a:t>THE ST. AUGUSTINE CAMPUS </a:t>
                      </a:r>
                    </a:p>
                    <a:p>
                      <a:pPr marL="0" marR="0" indent="0" algn="ctr" rtl="0" eaLnBrk="1" fontAlgn="auto" latinLnBrk="0" hangingPunct="1">
                        <a:lnSpc>
                          <a:spcPct val="100000"/>
                        </a:lnSpc>
                        <a:spcBef>
                          <a:spcPts val="0"/>
                        </a:spcBef>
                        <a:spcAft>
                          <a:spcPts val="0"/>
                        </a:spcAft>
                        <a:buClrTx/>
                        <a:buSzTx/>
                        <a:buFontTx/>
                        <a:buNone/>
                      </a:pPr>
                      <a:r>
                        <a:rPr lang="en-US" sz="2000" b="1" kern="1200" dirty="0">
                          <a:solidFill>
                            <a:schemeClr val="bg1"/>
                          </a:solidFill>
                          <a:effectLst/>
                        </a:rPr>
                        <a:t>QUICK FACTS AND STATISTICS 2023/2024</a:t>
                      </a:r>
                      <a:endParaRPr lang="en-GB" sz="2000" b="1" dirty="0">
                        <a:solidFill>
                          <a:schemeClr val="bg1"/>
                        </a:solidFill>
                        <a:latin typeface="Trebuchet MS" panose="020B0603020202020204" pitchFamily="34" charset="0"/>
                      </a:endParaRPr>
                    </a:p>
                  </a:txBody>
                  <a:tcPr marL="78861" marR="78861" marT="39430" marB="39430" anchor="ctr">
                    <a:lnL>
                      <a:noFill/>
                    </a:lnL>
                    <a:lnR>
                      <a:noFill/>
                    </a:lnR>
                    <a:lnT w="28575" cap="flat" cmpd="sng" algn="ctr">
                      <a:solidFill>
                        <a:schemeClr val="tx1">
                          <a:lumMod val="75000"/>
                          <a:lumOff val="25000"/>
                        </a:schemeClr>
                      </a:solidFill>
                      <a:prstDash val="solid"/>
                      <a:round/>
                      <a:headEnd type="none" w="med" len="med"/>
                      <a:tailEnd type="none" w="med" len="med"/>
                    </a:lnT>
                    <a:lnB w="28575"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solidFill>
                      <a:srgbClr val="0070C0"/>
                    </a:solidFill>
                  </a:tcPr>
                </a:tc>
                <a:extLst>
                  <a:ext uri="{0D108BD9-81ED-4DB2-BD59-A6C34878D82A}">
                    <a16:rowId xmlns:a16="http://schemas.microsoft.com/office/drawing/2014/main" val="10000"/>
                  </a:ext>
                </a:extLst>
              </a:tr>
              <a:tr h="891382">
                <a:tc>
                  <a:txBody>
                    <a:bodyPr/>
                    <a:lstStyle/>
                    <a:p>
                      <a:pPr marL="0" marR="0" indent="0" algn="ctr" defTabSz="685068" rtl="0" eaLnBrk="1" fontAlgn="auto" latinLnBrk="0" hangingPunct="1">
                        <a:lnSpc>
                          <a:spcPct val="150000"/>
                        </a:lnSpc>
                        <a:spcBef>
                          <a:spcPts val="200"/>
                        </a:spcBef>
                        <a:spcAft>
                          <a:spcPts val="200"/>
                        </a:spcAft>
                        <a:buClrTx/>
                        <a:buSzTx/>
                        <a:buFontTx/>
                        <a:buNone/>
                        <a:tabLst/>
                        <a:defRPr/>
                      </a:pPr>
                      <a:r>
                        <a:rPr lang="en-US" sz="1000" b="1" dirty="0">
                          <a:latin typeface="+mn-lt"/>
                        </a:rPr>
                        <a:t>The St. Augustine Campus of The University of the West Indies, located in Trinidad and Tobago was founded in the year 1960. It is one of four campuses across the Caribbean with sister campuses at Cave Hill in Barbados, Mona in Jamaica and the Open Campus - all of which deliver high-quality education, research and services to diverse communities across the Caribbean region. </a:t>
                      </a:r>
                    </a:p>
                    <a:p>
                      <a:pPr marL="0" marR="0" indent="0" algn="ctr" defTabSz="685068" rtl="0" eaLnBrk="1" fontAlgn="auto" latinLnBrk="0" hangingPunct="1">
                        <a:lnSpc>
                          <a:spcPct val="150000"/>
                        </a:lnSpc>
                        <a:spcBef>
                          <a:spcPts val="200"/>
                        </a:spcBef>
                        <a:spcAft>
                          <a:spcPts val="200"/>
                        </a:spcAft>
                        <a:buClrTx/>
                        <a:buSzTx/>
                        <a:buFontTx/>
                        <a:buNone/>
                        <a:tabLst/>
                        <a:defRPr/>
                      </a:pPr>
                      <a:r>
                        <a:rPr lang="en-US" sz="1000" b="1" dirty="0">
                          <a:latin typeface="+mn-lt"/>
                        </a:rPr>
                        <a:t>The Following tables provide quick facts and statistics about The</a:t>
                      </a:r>
                      <a:r>
                        <a:rPr lang="en-US" sz="1000" b="1" baseline="0" dirty="0">
                          <a:latin typeface="+mn-lt"/>
                        </a:rPr>
                        <a:t> UWI St. Augustine Campus.</a:t>
                      </a:r>
                      <a:endParaRPr lang="en-GB" sz="1000" b="1" dirty="0">
                        <a:latin typeface="+mn-lt"/>
                      </a:endParaRPr>
                    </a:p>
                  </a:txBody>
                  <a:tcPr marL="78861" marR="78861" marT="39430" marB="3943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lumMod val="75000"/>
                          <a:lumOff val="25000"/>
                        </a:schemeClr>
                      </a:solidFill>
                      <a:prstDash val="solid"/>
                      <a:round/>
                      <a:headEnd type="none" w="med" len="med"/>
                      <a:tailEnd type="none" w="med" len="med"/>
                    </a:lnT>
                    <a:lnB w="28575"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60000"/>
                        <a:lumOff val="40000"/>
                      </a:schemeClr>
                    </a:solidFill>
                  </a:tcPr>
                </a:tc>
                <a:extLst>
                  <a:ext uri="{0D108BD9-81ED-4DB2-BD59-A6C34878D82A}">
                    <a16:rowId xmlns:a16="http://schemas.microsoft.com/office/drawing/2014/main" val="10001"/>
                  </a:ext>
                </a:extLst>
              </a:tr>
            </a:tbl>
          </a:graphicData>
        </a:graphic>
      </p:graphicFrame>
      <p:sp>
        <p:nvSpPr>
          <p:cNvPr id="7" name="TextBox 6"/>
          <p:cNvSpPr txBox="1"/>
          <p:nvPr/>
        </p:nvSpPr>
        <p:spPr>
          <a:xfrm>
            <a:off x="4254701" y="2951133"/>
            <a:ext cx="3261599" cy="1097736"/>
          </a:xfrm>
          <a:prstGeom prst="rect">
            <a:avLst/>
          </a:prstGeom>
          <a:solidFill>
            <a:schemeClr val="accent6">
              <a:lumMod val="40000"/>
              <a:lumOff val="60000"/>
            </a:schemeClr>
          </a:solidFill>
          <a:ln w="28575">
            <a:solidFill>
              <a:schemeClr val="tx1"/>
            </a:solidFill>
          </a:ln>
        </p:spPr>
        <p:txBody>
          <a:bodyPr wrap="square" rtlCol="0">
            <a:spAutoFit/>
          </a:bodyPr>
          <a:lstStyle/>
          <a:p>
            <a:pPr algn="ctr">
              <a:spcBef>
                <a:spcPts val="174"/>
              </a:spcBef>
              <a:spcAft>
                <a:spcPts val="174"/>
              </a:spcAft>
            </a:pPr>
            <a:r>
              <a:rPr lang="en-US" sz="1200" b="1" dirty="0"/>
              <a:t>New Students</a:t>
            </a:r>
          </a:p>
          <a:p>
            <a:pPr algn="ctr">
              <a:spcBef>
                <a:spcPts val="174"/>
              </a:spcBef>
              <a:spcAft>
                <a:spcPts val="174"/>
              </a:spcAft>
            </a:pPr>
            <a:r>
              <a:rPr lang="en-US" sz="1000" dirty="0"/>
              <a:t>In the 2023/2024 academic year, new admissions totaled </a:t>
            </a:r>
            <a:r>
              <a:rPr lang="en-US" sz="1000" b="1" dirty="0"/>
              <a:t>5031</a:t>
            </a:r>
            <a:r>
              <a:rPr lang="en-US" sz="1000" dirty="0"/>
              <a:t> students. Of these, </a:t>
            </a:r>
            <a:r>
              <a:rPr lang="en-US" sz="1000" b="1" dirty="0"/>
              <a:t>2998</a:t>
            </a:r>
            <a:r>
              <a:rPr lang="en-US" sz="1000" dirty="0"/>
              <a:t> were admitted into undergraduate </a:t>
            </a:r>
            <a:r>
              <a:rPr lang="en-US" sz="1000" dirty="0" err="1"/>
              <a:t>programmes</a:t>
            </a:r>
            <a:r>
              <a:rPr lang="en-US" sz="1000" dirty="0"/>
              <a:t>, </a:t>
            </a:r>
            <a:r>
              <a:rPr lang="en-US" sz="1000" b="1" dirty="0"/>
              <a:t>1187</a:t>
            </a:r>
            <a:r>
              <a:rPr lang="en-US" sz="1000" dirty="0"/>
              <a:t> students were admitted into postgraduate </a:t>
            </a:r>
            <a:r>
              <a:rPr lang="en-US" sz="1000" dirty="0" err="1"/>
              <a:t>programmes</a:t>
            </a:r>
            <a:r>
              <a:rPr lang="en-US" sz="1000" dirty="0"/>
              <a:t> and </a:t>
            </a:r>
            <a:r>
              <a:rPr lang="en-US" sz="1000" b="1" dirty="0"/>
              <a:t>846</a:t>
            </a:r>
            <a:r>
              <a:rPr lang="en-US" sz="1000" dirty="0"/>
              <a:t> were other students</a:t>
            </a:r>
          </a:p>
        </p:txBody>
      </p:sp>
      <p:graphicFrame>
        <p:nvGraphicFramePr>
          <p:cNvPr id="8" name="Table 7"/>
          <p:cNvGraphicFramePr>
            <a:graphicFrameLocks noGrp="1"/>
          </p:cNvGraphicFramePr>
          <p:nvPr>
            <p:extLst>
              <p:ext uri="{D42A27DB-BD31-4B8C-83A1-F6EECF244321}">
                <p14:modId xmlns:p14="http://schemas.microsoft.com/office/powerpoint/2010/main" val="2982813240"/>
              </p:ext>
            </p:extLst>
          </p:nvPr>
        </p:nvGraphicFramePr>
        <p:xfrm>
          <a:off x="4254701" y="4131050"/>
          <a:ext cx="3261599" cy="3480977"/>
        </p:xfrm>
        <a:graphic>
          <a:graphicData uri="http://schemas.openxmlformats.org/drawingml/2006/table">
            <a:tbl>
              <a:tblPr firstRow="1" bandRow="1">
                <a:tableStyleId>{5C22544A-7EE6-4342-B048-85BDC9FD1C3A}</a:tableStyleId>
              </a:tblPr>
              <a:tblGrid>
                <a:gridCol w="1273695">
                  <a:extLst>
                    <a:ext uri="{9D8B030D-6E8A-4147-A177-3AD203B41FA5}">
                      <a16:colId xmlns:a16="http://schemas.microsoft.com/office/drawing/2014/main" val="20000"/>
                    </a:ext>
                  </a:extLst>
                </a:gridCol>
                <a:gridCol w="993952">
                  <a:extLst>
                    <a:ext uri="{9D8B030D-6E8A-4147-A177-3AD203B41FA5}">
                      <a16:colId xmlns:a16="http://schemas.microsoft.com/office/drawing/2014/main" val="20001"/>
                    </a:ext>
                  </a:extLst>
                </a:gridCol>
                <a:gridCol w="993952">
                  <a:extLst>
                    <a:ext uri="{9D8B030D-6E8A-4147-A177-3AD203B41FA5}">
                      <a16:colId xmlns:a16="http://schemas.microsoft.com/office/drawing/2014/main" val="20002"/>
                    </a:ext>
                  </a:extLst>
                </a:gridCol>
              </a:tblGrid>
              <a:tr h="954734">
                <a:tc gridSpan="3">
                  <a:txBody>
                    <a:bodyPr/>
                    <a:lstStyle/>
                    <a:p>
                      <a:pPr marL="0" marR="0" algn="ctr" defTabSz="777240" rtl="0" eaLnBrk="1" latinLnBrk="0" hangingPunct="1">
                        <a:lnSpc>
                          <a:spcPct val="118000"/>
                        </a:lnSpc>
                        <a:spcBef>
                          <a:spcPts val="0"/>
                        </a:spcBef>
                        <a:spcAft>
                          <a:spcPts val="0"/>
                        </a:spcAft>
                      </a:pPr>
                      <a:r>
                        <a:rPr lang="en-US" sz="1200" b="1" kern="1200" dirty="0">
                          <a:solidFill>
                            <a:schemeClr val="lt1"/>
                          </a:solidFill>
                          <a:effectLst/>
                          <a:latin typeface="+mn-lt"/>
                          <a:ea typeface="+mn-ea"/>
                          <a:cs typeface="+mn-cs"/>
                        </a:rPr>
                        <a:t>Enrolment by Student Session (2023/2024) excludes  Other Students:</a:t>
                      </a:r>
                    </a:p>
                    <a:p>
                      <a:pPr marL="0" marR="0" algn="ctr" defTabSz="777240" rtl="0" eaLnBrk="1" latinLnBrk="0" hangingPunct="1">
                        <a:lnSpc>
                          <a:spcPct val="118000"/>
                        </a:lnSpc>
                        <a:spcBef>
                          <a:spcPts val="0"/>
                        </a:spcBef>
                        <a:spcAft>
                          <a:spcPts val="0"/>
                        </a:spcAft>
                      </a:pPr>
                      <a:r>
                        <a:rPr lang="en-US" sz="1200" b="1" kern="1200" dirty="0">
                          <a:solidFill>
                            <a:schemeClr val="lt1"/>
                          </a:solidFill>
                          <a:effectLst/>
                          <a:latin typeface="+mn-lt"/>
                          <a:ea typeface="+mn-ea"/>
                          <a:cs typeface="+mn-cs"/>
                        </a:rPr>
                        <a:t> (Certificate of Achievement Pre-University, Undeclared, &amp; UG Summer)</a:t>
                      </a:r>
                    </a:p>
                  </a:txBody>
                  <a:tcPr marL="78861" marR="78861" marT="39430" marB="3943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10000"/>
                  </a:ext>
                </a:extLst>
              </a:tr>
              <a:tr h="225705">
                <a:tc rowSpan="5">
                  <a:txBody>
                    <a:bodyPr/>
                    <a:lstStyle/>
                    <a:p>
                      <a:r>
                        <a:rPr lang="en-GB" sz="1000" b="1" dirty="0">
                          <a:latin typeface="+mn-lt"/>
                        </a:rPr>
                        <a:t>Undergraduate</a:t>
                      </a:r>
                    </a:p>
                  </a:txBody>
                  <a:tcPr marL="78861" marR="78861" marT="39430" marB="3943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a:lnSpc>
                          <a:spcPct val="118000"/>
                        </a:lnSpc>
                        <a:spcBef>
                          <a:spcPts val="0"/>
                        </a:spcBef>
                        <a:spcAft>
                          <a:spcPts val="600"/>
                        </a:spcAft>
                      </a:pPr>
                      <a:r>
                        <a:rPr lang="en-US" sz="1000" dirty="0">
                          <a:effectLst/>
                          <a:latin typeface="+mn-lt"/>
                          <a:ea typeface="Calibri" panose="020F0502020204030204" pitchFamily="34" charset="0"/>
                          <a:cs typeface="Times New Roman" panose="02020603050405020304" pitchFamily="18" charset="0"/>
                        </a:rPr>
                        <a:t>Full Time</a:t>
                      </a:r>
                    </a:p>
                  </a:txBody>
                  <a:tcPr marL="59145" marR="591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000" b="0" i="0" u="none" strike="noStrike" dirty="0">
                          <a:solidFill>
                            <a:srgbClr val="000000"/>
                          </a:solidFill>
                          <a:effectLst/>
                          <a:latin typeface="Calibri" panose="020F0502020204030204" pitchFamily="34" charset="0"/>
                        </a:rPr>
                        <a:t>9272</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1"/>
                  </a:ext>
                </a:extLst>
              </a:tr>
              <a:tr h="225705">
                <a:tc vMerge="1">
                  <a:txBody>
                    <a:bodyPr/>
                    <a:lstStyle/>
                    <a:p>
                      <a:endParaRPr lang="en-GB" dirty="0"/>
                    </a:p>
                  </a:txBody>
                  <a:tcPr anchor="ctr"/>
                </a:tc>
                <a:tc>
                  <a:txBody>
                    <a:bodyPr/>
                    <a:lstStyle/>
                    <a:p>
                      <a:pPr marL="0" marR="0">
                        <a:lnSpc>
                          <a:spcPct val="118000"/>
                        </a:lnSpc>
                        <a:spcBef>
                          <a:spcPts val="0"/>
                        </a:spcBef>
                        <a:spcAft>
                          <a:spcPts val="600"/>
                        </a:spcAft>
                      </a:pPr>
                      <a:r>
                        <a:rPr lang="en-US" sz="1000" dirty="0">
                          <a:effectLst/>
                          <a:latin typeface="+mn-lt"/>
                          <a:ea typeface="Calibri" panose="020F0502020204030204" pitchFamily="34" charset="0"/>
                          <a:cs typeface="Times New Roman" panose="02020603050405020304" pitchFamily="18" charset="0"/>
                        </a:rPr>
                        <a:t>Part Time</a:t>
                      </a:r>
                    </a:p>
                  </a:txBody>
                  <a:tcPr marL="59145" marR="591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000" b="0" i="0" u="none" strike="noStrike" dirty="0">
                          <a:solidFill>
                            <a:srgbClr val="000000"/>
                          </a:solidFill>
                          <a:effectLst/>
                          <a:latin typeface="Calibri" panose="020F0502020204030204" pitchFamily="34" charset="0"/>
                        </a:rPr>
                        <a:t>718</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2"/>
                  </a:ext>
                </a:extLst>
              </a:tr>
              <a:tr h="225705">
                <a:tc vMerge="1">
                  <a:txBody>
                    <a:bodyPr/>
                    <a:lstStyle/>
                    <a:p>
                      <a:endParaRPr lang="en-GB" dirty="0"/>
                    </a:p>
                  </a:txBody>
                  <a:tcPr anchor="ctr"/>
                </a:tc>
                <a:tc>
                  <a:txBody>
                    <a:bodyPr/>
                    <a:lstStyle/>
                    <a:p>
                      <a:pPr marL="0" marR="0">
                        <a:lnSpc>
                          <a:spcPct val="118000"/>
                        </a:lnSpc>
                        <a:spcBef>
                          <a:spcPts val="0"/>
                        </a:spcBef>
                        <a:spcAft>
                          <a:spcPts val="600"/>
                        </a:spcAft>
                      </a:pPr>
                      <a:r>
                        <a:rPr lang="en-US" sz="1000" dirty="0">
                          <a:effectLst/>
                          <a:latin typeface="+mn-lt"/>
                          <a:ea typeface="Calibri" panose="020F0502020204030204" pitchFamily="34" charset="0"/>
                          <a:cs typeface="Times New Roman" panose="02020603050405020304" pitchFamily="18" charset="0"/>
                        </a:rPr>
                        <a:t>Evening</a:t>
                      </a:r>
                    </a:p>
                  </a:txBody>
                  <a:tcPr marL="59145" marR="591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000" b="0" i="0" u="none" strike="noStrike" dirty="0">
                          <a:solidFill>
                            <a:srgbClr val="000000"/>
                          </a:solidFill>
                          <a:effectLst/>
                          <a:latin typeface="Calibri" panose="020F0502020204030204" pitchFamily="34" charset="0"/>
                        </a:rPr>
                        <a:t>7</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3"/>
                  </a:ext>
                </a:extLst>
              </a:tr>
              <a:tr h="225705">
                <a:tc vMerge="1">
                  <a:txBody>
                    <a:bodyPr/>
                    <a:lstStyle/>
                    <a:p>
                      <a:endParaRPr lang="en-US"/>
                    </a:p>
                  </a:txBody>
                  <a:tcPr>
                    <a:lnT w="12700" cap="flat" cmpd="sng" algn="ctr">
                      <a:solidFill>
                        <a:schemeClr val="tx1"/>
                      </a:solidFill>
                      <a:prstDash val="solid"/>
                      <a:round/>
                      <a:headEnd type="none" w="med" len="med"/>
                      <a:tailEnd type="none" w="med" len="med"/>
                    </a:lnT>
                  </a:tcPr>
                </a:tc>
                <a:tc>
                  <a:txBody>
                    <a:bodyPr/>
                    <a:lstStyle/>
                    <a:p>
                      <a:pPr marL="0" marR="0">
                        <a:lnSpc>
                          <a:spcPct val="118000"/>
                        </a:lnSpc>
                        <a:spcBef>
                          <a:spcPts val="0"/>
                        </a:spcBef>
                        <a:spcAft>
                          <a:spcPts val="600"/>
                        </a:spcAft>
                      </a:pPr>
                      <a:r>
                        <a:rPr lang="en-US" sz="1000" dirty="0">
                          <a:effectLst/>
                          <a:latin typeface="+mn-lt"/>
                          <a:ea typeface="Calibri" panose="020F0502020204030204" pitchFamily="34" charset="0"/>
                          <a:cs typeface="Times New Roman" panose="02020603050405020304" pitchFamily="18" charset="0"/>
                        </a:rPr>
                        <a:t>Not Identifiable</a:t>
                      </a:r>
                    </a:p>
                  </a:txBody>
                  <a:tcPr marL="59145" marR="591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000" b="0" i="0" u="none" strike="noStrike" dirty="0">
                          <a:solidFill>
                            <a:srgbClr val="000000"/>
                          </a:solidFill>
                          <a:effectLst/>
                          <a:latin typeface="Calibri" panose="020F0502020204030204" pitchFamily="34" charset="0"/>
                        </a:rPr>
                        <a:t>82</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851784179"/>
                  </a:ext>
                </a:extLst>
              </a:tr>
              <a:tr h="225705">
                <a:tc vMerge="1">
                  <a:txBody>
                    <a:bodyPr/>
                    <a:lstStyle/>
                    <a:p>
                      <a:endParaRPr lang="en-GB" dirty="0"/>
                    </a:p>
                  </a:txBody>
                  <a:tcPr anchor="ctr"/>
                </a:tc>
                <a:tc>
                  <a:txBody>
                    <a:bodyPr/>
                    <a:lstStyle/>
                    <a:p>
                      <a:pPr marL="0" marR="0">
                        <a:lnSpc>
                          <a:spcPct val="118000"/>
                        </a:lnSpc>
                        <a:spcBef>
                          <a:spcPts val="0"/>
                        </a:spcBef>
                        <a:spcAft>
                          <a:spcPts val="600"/>
                        </a:spcAft>
                      </a:pPr>
                      <a:r>
                        <a:rPr lang="en-US" sz="1000" b="1" dirty="0">
                          <a:effectLst/>
                          <a:latin typeface="+mn-lt"/>
                          <a:ea typeface="Calibri" panose="020F0502020204030204" pitchFamily="34" charset="0"/>
                          <a:cs typeface="Times New Roman" panose="02020603050405020304" pitchFamily="18" charset="0"/>
                        </a:rPr>
                        <a:t>Total</a:t>
                      </a:r>
                      <a:endParaRPr lang="en-US" sz="1000" dirty="0">
                        <a:effectLst/>
                        <a:latin typeface="+mn-lt"/>
                        <a:ea typeface="Calibri" panose="020F0502020204030204" pitchFamily="34" charset="0"/>
                        <a:cs typeface="Times New Roman" panose="02020603050405020304" pitchFamily="18" charset="0"/>
                      </a:endParaRPr>
                    </a:p>
                  </a:txBody>
                  <a:tcPr marL="59145" marR="591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fontAlgn="ctr"/>
                      <a:r>
                        <a:rPr lang="en-US" sz="1000" b="1" i="0" u="none" strike="noStrike" dirty="0">
                          <a:solidFill>
                            <a:srgbClr val="000000"/>
                          </a:solidFill>
                          <a:effectLst/>
                          <a:latin typeface="Calibri" panose="020F0502020204030204" pitchFamily="34" charset="0"/>
                        </a:rPr>
                        <a:t>10079</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extLst>
                  <a:ext uri="{0D108BD9-81ED-4DB2-BD59-A6C34878D82A}">
                    <a16:rowId xmlns:a16="http://schemas.microsoft.com/office/drawing/2014/main" val="10004"/>
                  </a:ext>
                </a:extLst>
              </a:tr>
              <a:tr h="225705">
                <a:tc rowSpan="5">
                  <a:txBody>
                    <a:bodyPr/>
                    <a:lstStyle/>
                    <a:p>
                      <a:r>
                        <a:rPr lang="en-GB" sz="1000" b="1" dirty="0">
                          <a:latin typeface="+mn-lt"/>
                        </a:rPr>
                        <a:t>Postgraduate</a:t>
                      </a:r>
                    </a:p>
                  </a:txBody>
                  <a:tcPr marL="78861" marR="78861" marT="39430" marB="3943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a:lnSpc>
                          <a:spcPct val="118000"/>
                        </a:lnSpc>
                        <a:spcBef>
                          <a:spcPts val="0"/>
                        </a:spcBef>
                        <a:spcAft>
                          <a:spcPts val="600"/>
                        </a:spcAft>
                      </a:pPr>
                      <a:r>
                        <a:rPr lang="en-US" sz="1000" dirty="0">
                          <a:effectLst/>
                          <a:latin typeface="+mn-lt"/>
                          <a:ea typeface="Calibri" panose="020F0502020204030204" pitchFamily="34" charset="0"/>
                          <a:cs typeface="Times New Roman" panose="02020603050405020304" pitchFamily="18" charset="0"/>
                        </a:rPr>
                        <a:t>Full Time</a:t>
                      </a:r>
                    </a:p>
                  </a:txBody>
                  <a:tcPr marL="59145" marR="591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000" b="0" i="0" u="none" strike="noStrike" dirty="0">
                          <a:solidFill>
                            <a:srgbClr val="000000"/>
                          </a:solidFill>
                          <a:effectLst/>
                          <a:latin typeface="Calibri" panose="020F0502020204030204" pitchFamily="34" charset="0"/>
                        </a:rPr>
                        <a:t>1205</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5"/>
                  </a:ext>
                </a:extLst>
              </a:tr>
              <a:tr h="225705">
                <a:tc vMerge="1">
                  <a:txBody>
                    <a:bodyPr/>
                    <a:lstStyle/>
                    <a:p>
                      <a:endParaRPr lang="en-GB" dirty="0"/>
                    </a:p>
                  </a:txBody>
                  <a:tcPr anchor="ctr"/>
                </a:tc>
                <a:tc>
                  <a:txBody>
                    <a:bodyPr/>
                    <a:lstStyle/>
                    <a:p>
                      <a:pPr marL="0" marR="0">
                        <a:lnSpc>
                          <a:spcPct val="118000"/>
                        </a:lnSpc>
                        <a:spcBef>
                          <a:spcPts val="0"/>
                        </a:spcBef>
                        <a:spcAft>
                          <a:spcPts val="600"/>
                        </a:spcAft>
                      </a:pPr>
                      <a:r>
                        <a:rPr lang="en-US" sz="1000" dirty="0">
                          <a:effectLst/>
                          <a:latin typeface="+mn-lt"/>
                          <a:ea typeface="Calibri" panose="020F0502020204030204" pitchFamily="34" charset="0"/>
                          <a:cs typeface="Times New Roman" panose="02020603050405020304" pitchFamily="18" charset="0"/>
                        </a:rPr>
                        <a:t>Part Time</a:t>
                      </a:r>
                    </a:p>
                  </a:txBody>
                  <a:tcPr marL="59145" marR="591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000" b="0" i="0" u="none" strike="noStrike" dirty="0">
                          <a:solidFill>
                            <a:srgbClr val="000000"/>
                          </a:solidFill>
                          <a:effectLst/>
                          <a:latin typeface="Calibri" panose="020F0502020204030204" pitchFamily="34" charset="0"/>
                        </a:rPr>
                        <a:t>2400</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6"/>
                  </a:ext>
                </a:extLst>
              </a:tr>
              <a:tr h="225705">
                <a:tc vMerge="1">
                  <a:txBody>
                    <a:bodyPr/>
                    <a:lstStyle/>
                    <a:p>
                      <a:endParaRPr lang="en-GB" dirty="0"/>
                    </a:p>
                  </a:txBody>
                  <a:tcPr anchor="ctr"/>
                </a:tc>
                <a:tc>
                  <a:txBody>
                    <a:bodyPr/>
                    <a:lstStyle/>
                    <a:p>
                      <a:pPr marL="0" marR="0">
                        <a:lnSpc>
                          <a:spcPct val="118000"/>
                        </a:lnSpc>
                        <a:spcBef>
                          <a:spcPts val="0"/>
                        </a:spcBef>
                        <a:spcAft>
                          <a:spcPts val="600"/>
                        </a:spcAft>
                      </a:pPr>
                      <a:r>
                        <a:rPr lang="en-US" sz="1000" dirty="0">
                          <a:effectLst/>
                          <a:latin typeface="+mn-lt"/>
                          <a:ea typeface="Calibri" panose="020F0502020204030204" pitchFamily="34" charset="0"/>
                          <a:cs typeface="Times New Roman" panose="02020603050405020304" pitchFamily="18" charset="0"/>
                        </a:rPr>
                        <a:t>Evening</a:t>
                      </a:r>
                    </a:p>
                  </a:txBody>
                  <a:tcPr marL="59145" marR="591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000" b="0" i="0" u="none" strike="noStrike" dirty="0">
                          <a:solidFill>
                            <a:srgbClr val="000000"/>
                          </a:solidFill>
                          <a:effectLst/>
                          <a:latin typeface="Calibri" panose="020F0502020204030204" pitchFamily="34" charset="0"/>
                        </a:rPr>
                        <a:t>24</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7"/>
                  </a:ext>
                </a:extLst>
              </a:tr>
              <a:tr h="225705">
                <a:tc vMerge="1">
                  <a:txBody>
                    <a:bodyPr/>
                    <a:lstStyle/>
                    <a:p>
                      <a:endParaRPr lang="en-US"/>
                    </a:p>
                  </a:txBody>
                  <a:tcPr/>
                </a:tc>
                <a:tc>
                  <a:txBody>
                    <a:bodyPr/>
                    <a:lstStyle/>
                    <a:p>
                      <a:pPr marL="0" marR="0">
                        <a:lnSpc>
                          <a:spcPct val="118000"/>
                        </a:lnSpc>
                        <a:spcBef>
                          <a:spcPts val="0"/>
                        </a:spcBef>
                        <a:spcAft>
                          <a:spcPts val="600"/>
                        </a:spcAft>
                      </a:pPr>
                      <a:r>
                        <a:rPr lang="en-US" sz="1000" dirty="0">
                          <a:effectLst/>
                          <a:latin typeface="+mn-lt"/>
                          <a:ea typeface="Calibri" panose="020F0502020204030204" pitchFamily="34" charset="0"/>
                          <a:cs typeface="Times New Roman" panose="02020603050405020304" pitchFamily="18" charset="0"/>
                        </a:rPr>
                        <a:t>Not</a:t>
                      </a:r>
                      <a:r>
                        <a:rPr lang="en-US" sz="1000" baseline="0" dirty="0">
                          <a:effectLst/>
                          <a:latin typeface="+mn-lt"/>
                          <a:ea typeface="Calibri" panose="020F0502020204030204" pitchFamily="34" charset="0"/>
                          <a:cs typeface="Times New Roman" panose="02020603050405020304" pitchFamily="18" charset="0"/>
                        </a:rPr>
                        <a:t> Identifiable</a:t>
                      </a:r>
                      <a:endParaRPr lang="en-US" sz="1000" dirty="0">
                        <a:effectLst/>
                        <a:latin typeface="+mn-lt"/>
                        <a:ea typeface="Calibri" panose="020F0502020204030204" pitchFamily="34" charset="0"/>
                        <a:cs typeface="Times New Roman" panose="02020603050405020304" pitchFamily="18" charset="0"/>
                      </a:endParaRPr>
                    </a:p>
                  </a:txBody>
                  <a:tcPr marL="59145" marR="591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000" b="0" i="0" u="none" strike="noStrike" dirty="0">
                          <a:solidFill>
                            <a:srgbClr val="000000"/>
                          </a:solidFill>
                          <a:effectLst/>
                          <a:latin typeface="Calibri" panose="020F0502020204030204" pitchFamily="34" charset="0"/>
                        </a:rPr>
                        <a:t>72</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936608001"/>
                  </a:ext>
                </a:extLst>
              </a:tr>
              <a:tr h="225705">
                <a:tc vMerge="1">
                  <a:txBody>
                    <a:bodyPr/>
                    <a:lstStyle/>
                    <a:p>
                      <a:endParaRPr lang="en-GB" dirty="0"/>
                    </a:p>
                  </a:txBody>
                  <a:tcPr anchor="ctr"/>
                </a:tc>
                <a:tc>
                  <a:txBody>
                    <a:bodyPr/>
                    <a:lstStyle/>
                    <a:p>
                      <a:pPr marL="0" marR="0">
                        <a:lnSpc>
                          <a:spcPct val="118000"/>
                        </a:lnSpc>
                        <a:spcBef>
                          <a:spcPts val="0"/>
                        </a:spcBef>
                        <a:spcAft>
                          <a:spcPts val="600"/>
                        </a:spcAft>
                      </a:pPr>
                      <a:r>
                        <a:rPr lang="en-US" sz="1000" b="1" dirty="0">
                          <a:effectLst/>
                          <a:latin typeface="+mn-lt"/>
                          <a:ea typeface="Calibri" panose="020F0502020204030204" pitchFamily="34" charset="0"/>
                          <a:cs typeface="Times New Roman" panose="02020603050405020304" pitchFamily="18" charset="0"/>
                        </a:rPr>
                        <a:t>Total</a:t>
                      </a:r>
                      <a:endParaRPr lang="en-US" sz="1000" dirty="0">
                        <a:effectLst/>
                        <a:latin typeface="+mn-lt"/>
                        <a:ea typeface="Calibri" panose="020F0502020204030204" pitchFamily="34" charset="0"/>
                        <a:cs typeface="Times New Roman" panose="02020603050405020304" pitchFamily="18" charset="0"/>
                      </a:endParaRPr>
                    </a:p>
                  </a:txBody>
                  <a:tcPr marL="59145" marR="591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fontAlgn="ctr"/>
                      <a:r>
                        <a:rPr lang="en-US" sz="1000" b="1" i="0" u="none" strike="noStrike" dirty="0">
                          <a:solidFill>
                            <a:srgbClr val="000000"/>
                          </a:solidFill>
                          <a:effectLst/>
                          <a:latin typeface="Calibri" panose="020F0502020204030204" pitchFamily="34" charset="0"/>
                        </a:rPr>
                        <a:t>3701</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extLst>
                  <a:ext uri="{0D108BD9-81ED-4DB2-BD59-A6C34878D82A}">
                    <a16:rowId xmlns:a16="http://schemas.microsoft.com/office/drawing/2014/main" val="10008"/>
                  </a:ext>
                </a:extLst>
              </a:tr>
              <a:tr h="269193">
                <a:tc gridSpan="2">
                  <a:txBody>
                    <a:bodyPr/>
                    <a:lstStyle/>
                    <a:p>
                      <a:pPr marL="0" algn="l" defTabSz="777240" rtl="0" eaLnBrk="1" fontAlgn="b" latinLnBrk="0" hangingPunct="1"/>
                      <a:r>
                        <a:rPr lang="en-GB" sz="1200" b="1" i="0" u="none" strike="noStrike" kern="1200" dirty="0">
                          <a:solidFill>
                            <a:schemeClr val="bg1"/>
                          </a:solidFill>
                          <a:effectLst/>
                          <a:latin typeface="+mn-lt"/>
                          <a:ea typeface="+mn-ea"/>
                          <a:cs typeface="+mn-cs"/>
                        </a:rPr>
                        <a:t>Grand Total</a:t>
                      </a:r>
                    </a:p>
                  </a:txBody>
                  <a:tcPr marL="78861" marR="78861" marT="39430" marB="3943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70C0"/>
                    </a:solidFill>
                  </a:tcPr>
                </a:tc>
                <a:tc hMerge="1">
                  <a:txBody>
                    <a:bodyPr/>
                    <a:lstStyle/>
                    <a:p>
                      <a:pPr marL="0" marR="0" algn="ctr" defTabSz="777240" rtl="0" eaLnBrk="1" fontAlgn="b" latinLnBrk="0" hangingPunct="1">
                        <a:lnSpc>
                          <a:spcPct val="118000"/>
                        </a:lnSpc>
                        <a:spcBef>
                          <a:spcPts val="0"/>
                        </a:spcBef>
                        <a:spcAft>
                          <a:spcPts val="600"/>
                        </a:spcAft>
                      </a:pPr>
                      <a:endParaRPr lang="en-US" sz="1050" b="1" i="0" u="none" strike="noStrike" kern="1200" dirty="0">
                        <a:solidFill>
                          <a:schemeClr val="bg1"/>
                        </a:solidFill>
                        <a:effectLst/>
                        <a:latin typeface="+mn-lt"/>
                        <a:ea typeface="+mn-ea"/>
                        <a:cs typeface="+mn-cs"/>
                      </a:endParaRPr>
                    </a:p>
                  </a:txBody>
                  <a:tcPr marL="59145" marR="591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70C0"/>
                    </a:solidFill>
                  </a:tcPr>
                </a:tc>
                <a:tc>
                  <a:txBody>
                    <a:bodyPr/>
                    <a:lstStyle/>
                    <a:p>
                      <a:pPr algn="ctr" fontAlgn="ctr"/>
                      <a:r>
                        <a:rPr lang="en-US" sz="1200" b="1" i="0" u="none" strike="noStrike" dirty="0">
                          <a:solidFill>
                            <a:srgbClr val="FFFFFF"/>
                          </a:solidFill>
                          <a:effectLst/>
                          <a:latin typeface="Calibri" panose="020F0502020204030204" pitchFamily="34" charset="0"/>
                        </a:rPr>
                        <a:t>13876</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70C0"/>
                    </a:solidFill>
                  </a:tcPr>
                </a:tc>
                <a:extLst>
                  <a:ext uri="{0D108BD9-81ED-4DB2-BD59-A6C34878D82A}">
                    <a16:rowId xmlns:a16="http://schemas.microsoft.com/office/drawing/2014/main" val="2065126153"/>
                  </a:ext>
                </a:extLst>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342934840"/>
              </p:ext>
            </p:extLst>
          </p:nvPr>
        </p:nvGraphicFramePr>
        <p:xfrm>
          <a:off x="256098" y="5986435"/>
          <a:ext cx="3869477" cy="4261104"/>
        </p:xfrm>
        <a:graphic>
          <a:graphicData uri="http://schemas.openxmlformats.org/drawingml/2006/table">
            <a:tbl>
              <a:tblPr firstRow="1" firstCol="1" bandRow="1">
                <a:tableStyleId>{5C22544A-7EE6-4342-B048-85BDC9FD1C3A}</a:tableStyleId>
              </a:tblPr>
              <a:tblGrid>
                <a:gridCol w="1361685">
                  <a:extLst>
                    <a:ext uri="{9D8B030D-6E8A-4147-A177-3AD203B41FA5}">
                      <a16:colId xmlns:a16="http://schemas.microsoft.com/office/drawing/2014/main" val="20000"/>
                    </a:ext>
                  </a:extLst>
                </a:gridCol>
                <a:gridCol w="1929975">
                  <a:extLst>
                    <a:ext uri="{9D8B030D-6E8A-4147-A177-3AD203B41FA5}">
                      <a16:colId xmlns:a16="http://schemas.microsoft.com/office/drawing/2014/main" val="20001"/>
                    </a:ext>
                  </a:extLst>
                </a:gridCol>
                <a:gridCol w="577817">
                  <a:extLst>
                    <a:ext uri="{9D8B030D-6E8A-4147-A177-3AD203B41FA5}">
                      <a16:colId xmlns:a16="http://schemas.microsoft.com/office/drawing/2014/main" val="20002"/>
                    </a:ext>
                  </a:extLst>
                </a:gridCol>
              </a:tblGrid>
              <a:tr h="274320">
                <a:tc gridSpan="3">
                  <a:txBody>
                    <a:bodyPr/>
                    <a:lstStyle/>
                    <a:p>
                      <a:pPr marL="0" marR="0" algn="ctr" defTabSz="777240" rtl="0" eaLnBrk="1" latinLnBrk="0" hangingPunct="1">
                        <a:lnSpc>
                          <a:spcPct val="118000"/>
                        </a:lnSpc>
                        <a:spcBef>
                          <a:spcPts val="0"/>
                        </a:spcBef>
                        <a:spcAft>
                          <a:spcPts val="0"/>
                        </a:spcAft>
                      </a:pPr>
                      <a:r>
                        <a:rPr lang="en-US" sz="1200" b="1" kern="1200" dirty="0">
                          <a:solidFill>
                            <a:schemeClr val="lt1"/>
                          </a:solidFill>
                          <a:effectLst/>
                          <a:latin typeface="+mn-lt"/>
                          <a:ea typeface="+mn-ea"/>
                          <a:cs typeface="+mn-cs"/>
                        </a:rPr>
                        <a:t>Enrolment in Various Degree Types (2023/2024) </a:t>
                      </a:r>
                    </a:p>
                  </a:txBody>
                  <a:tcPr marL="59145" marR="59145"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70C0"/>
                    </a:solidFill>
                  </a:tcPr>
                </a:tc>
                <a:tc hMerge="1">
                  <a:txBody>
                    <a:bodyPr/>
                    <a:lstStyle/>
                    <a:p>
                      <a:endParaRPr lang="en-GB"/>
                    </a:p>
                  </a:txBody>
                  <a:tcPr>
                    <a:lnL w="28575" cap="flat" cmpd="sng" algn="ctr">
                      <a:solidFill>
                        <a:schemeClr val="tx1"/>
                      </a:solidFill>
                      <a:prstDash val="solid"/>
                      <a:round/>
                      <a:headEnd type="none" w="med" len="med"/>
                      <a:tailEnd type="none" w="med" len="med"/>
                    </a:lnL>
                  </a:tcPr>
                </a:tc>
                <a:tc hMerge="1">
                  <a:txBody>
                    <a:bodyPr/>
                    <a:lstStyle/>
                    <a:p>
                      <a:endParaRPr lang="en-GB"/>
                    </a:p>
                  </a:txBody>
                  <a:tcPr/>
                </a:tc>
                <a:extLst>
                  <a:ext uri="{0D108BD9-81ED-4DB2-BD59-A6C34878D82A}">
                    <a16:rowId xmlns:a16="http://schemas.microsoft.com/office/drawing/2014/main" val="10000"/>
                  </a:ext>
                </a:extLst>
              </a:tr>
              <a:tr h="219456">
                <a:tc rowSpan="4">
                  <a:txBody>
                    <a:bodyPr/>
                    <a:lstStyle/>
                    <a:p>
                      <a:r>
                        <a:rPr lang="en-US" sz="1000" dirty="0">
                          <a:solidFill>
                            <a:schemeClr val="tx1"/>
                          </a:solidFill>
                        </a:rPr>
                        <a:t>Undergraduate</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lvl="0" algn="l" fontAlgn="ctr"/>
                      <a:r>
                        <a:rPr lang="en-US" sz="1000" b="0" i="0" u="none" strike="noStrike" dirty="0">
                          <a:solidFill>
                            <a:srgbClr val="000000"/>
                          </a:solidFill>
                          <a:effectLst/>
                          <a:latin typeface="Calibri" panose="020F0502020204030204" pitchFamily="34" charset="0"/>
                        </a:rPr>
                        <a:t>Certificate</a:t>
                      </a:r>
                    </a:p>
                  </a:txBody>
                  <a:tcPr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000" b="0" i="0" u="none" strike="noStrike" dirty="0">
                          <a:solidFill>
                            <a:srgbClr val="000000"/>
                          </a:solidFill>
                          <a:effectLst/>
                          <a:latin typeface="Calibri" panose="020F0502020204030204" pitchFamily="34" charset="0"/>
                        </a:rPr>
                        <a:t>327</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1"/>
                  </a:ext>
                </a:extLst>
              </a:tr>
              <a:tr h="219456">
                <a:tc vMerge="1">
                  <a:txBody>
                    <a:bodyPr/>
                    <a:lstStyle/>
                    <a:p>
                      <a:endParaRPr lang="en-US"/>
                    </a:p>
                  </a:txBody>
                  <a:tcPr/>
                </a:tc>
                <a:tc>
                  <a:txBody>
                    <a:bodyPr/>
                    <a:lstStyle/>
                    <a:p>
                      <a:pPr lvl="0" algn="l" fontAlgn="ctr"/>
                      <a:r>
                        <a:rPr lang="en-US" sz="1000" b="0" i="0" u="none" strike="noStrike" dirty="0">
                          <a:solidFill>
                            <a:srgbClr val="000000"/>
                          </a:solidFill>
                          <a:effectLst/>
                          <a:latin typeface="Calibri" panose="020F0502020204030204" pitchFamily="34" charset="0"/>
                        </a:rPr>
                        <a:t>Diploma</a:t>
                      </a:r>
                    </a:p>
                  </a:txBody>
                  <a:tcPr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000" b="0" i="0" u="none" strike="noStrike" dirty="0">
                          <a:solidFill>
                            <a:srgbClr val="000000"/>
                          </a:solidFill>
                          <a:effectLst/>
                          <a:latin typeface="Calibri" panose="020F0502020204030204" pitchFamily="34" charset="0"/>
                        </a:rPr>
                        <a:t>47</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2"/>
                  </a:ext>
                </a:extLst>
              </a:tr>
              <a:tr h="219456">
                <a:tc vMerge="1">
                  <a:txBody>
                    <a:bodyPr/>
                    <a:lstStyle/>
                    <a:p>
                      <a:endParaRPr lang="en-US"/>
                    </a:p>
                  </a:txBody>
                  <a:tcPr/>
                </a:tc>
                <a:tc>
                  <a:txBody>
                    <a:bodyPr/>
                    <a:lstStyle/>
                    <a:p>
                      <a:pPr lvl="0" algn="l" fontAlgn="ctr"/>
                      <a:r>
                        <a:rPr lang="en-US" sz="1000" b="0" i="0" u="none" strike="noStrike" dirty="0">
                          <a:solidFill>
                            <a:srgbClr val="000000"/>
                          </a:solidFill>
                          <a:effectLst/>
                          <a:latin typeface="Calibri" panose="020F0502020204030204" pitchFamily="34" charset="0"/>
                        </a:rPr>
                        <a:t>First Degree</a:t>
                      </a:r>
                    </a:p>
                  </a:txBody>
                  <a:tcPr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000" b="0" i="0" u="none" strike="noStrike" dirty="0">
                          <a:solidFill>
                            <a:srgbClr val="000000"/>
                          </a:solidFill>
                          <a:effectLst/>
                          <a:latin typeface="Calibri" panose="020F0502020204030204" pitchFamily="34" charset="0"/>
                        </a:rPr>
                        <a:t>9705</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3"/>
                  </a:ext>
                </a:extLst>
              </a:tr>
              <a:tr h="219456">
                <a:tc vMerge="1">
                  <a:txBody>
                    <a:bodyPr/>
                    <a:lstStyle/>
                    <a:p>
                      <a:endParaRPr lang="en-US"/>
                    </a:p>
                  </a:txBody>
                  <a:tcPr>
                    <a:lnT w="12700" cap="flat" cmpd="sng" algn="ctr">
                      <a:solidFill>
                        <a:schemeClr val="tx1"/>
                      </a:solidFill>
                      <a:prstDash val="solid"/>
                      <a:round/>
                      <a:headEnd type="none" w="med" len="med"/>
                      <a:tailEnd type="none" w="med" len="med"/>
                    </a:lnT>
                  </a:tcPr>
                </a:tc>
                <a:tc>
                  <a:txBody>
                    <a:bodyPr/>
                    <a:lstStyle/>
                    <a:p>
                      <a:pPr lvl="0" algn="l" fontAlgn="ctr"/>
                      <a:r>
                        <a:rPr lang="en-US" sz="1000" b="1" i="0" u="none" strike="noStrike" dirty="0">
                          <a:solidFill>
                            <a:srgbClr val="000000"/>
                          </a:solidFill>
                          <a:effectLst/>
                          <a:latin typeface="Calibri" panose="020F0502020204030204" pitchFamily="34" charset="0"/>
                        </a:rPr>
                        <a:t>Total</a:t>
                      </a:r>
                    </a:p>
                  </a:txBody>
                  <a:tcPr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fontAlgn="ctr"/>
                      <a:r>
                        <a:rPr lang="en-US" sz="1000" b="1" i="0" u="none" strike="noStrike" dirty="0">
                          <a:solidFill>
                            <a:srgbClr val="000000"/>
                          </a:solidFill>
                          <a:effectLst/>
                          <a:latin typeface="Calibri" panose="020F0502020204030204" pitchFamily="34" charset="0"/>
                        </a:rPr>
                        <a:t>10079</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extLst>
                  <a:ext uri="{0D108BD9-81ED-4DB2-BD59-A6C34878D82A}">
                    <a16:rowId xmlns:a16="http://schemas.microsoft.com/office/drawing/2014/main" val="10005"/>
                  </a:ext>
                </a:extLst>
              </a:tr>
              <a:tr h="219456">
                <a:tc rowSpan="8">
                  <a:txBody>
                    <a:bodyPr/>
                    <a:lstStyle/>
                    <a:p>
                      <a:pPr algn="l" fontAlgn="ctr"/>
                      <a:r>
                        <a:rPr lang="en-US" sz="1000" b="1" i="0" u="none" strike="noStrike" dirty="0">
                          <a:solidFill>
                            <a:srgbClr val="000000"/>
                          </a:solidFill>
                          <a:effectLst/>
                          <a:latin typeface="Calibri" panose="020F0502020204030204" pitchFamily="34" charset="0"/>
                        </a:rPr>
                        <a:t>Postgraduate </a:t>
                      </a:r>
                    </a:p>
                  </a:txBody>
                  <a:tcPr marR="9525" marT="9525"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lvl="0" algn="l" fontAlgn="ctr"/>
                      <a:r>
                        <a:rPr lang="en-US" sz="1000" b="0" i="0" u="none" strike="noStrike" dirty="0">
                          <a:solidFill>
                            <a:srgbClr val="000000"/>
                          </a:solidFill>
                          <a:effectLst/>
                          <a:latin typeface="Calibri" panose="020F0502020204030204" pitchFamily="34" charset="0"/>
                        </a:rPr>
                        <a:t>Postgraduate Certificate</a:t>
                      </a:r>
                    </a:p>
                  </a:txBody>
                  <a:tcPr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000" b="0" i="0" u="none" strike="noStrike" dirty="0">
                          <a:solidFill>
                            <a:srgbClr val="000000"/>
                          </a:solidFill>
                          <a:effectLst/>
                          <a:latin typeface="Calibri" panose="020F0502020204030204" pitchFamily="34" charset="0"/>
                        </a:rPr>
                        <a:t>37</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6"/>
                  </a:ext>
                </a:extLst>
              </a:tr>
              <a:tr h="219456">
                <a:tc vMerge="1">
                  <a:txBody>
                    <a:bodyPr/>
                    <a:lstStyle/>
                    <a:p>
                      <a:endParaRPr lang="en-US"/>
                    </a:p>
                  </a:txBody>
                  <a:tcPr/>
                </a:tc>
                <a:tc>
                  <a:txBody>
                    <a:bodyPr/>
                    <a:lstStyle/>
                    <a:p>
                      <a:pPr lvl="0" algn="l" fontAlgn="ctr"/>
                      <a:r>
                        <a:rPr lang="en-US" sz="1000" b="0" i="0" u="none" strike="noStrike" dirty="0">
                          <a:solidFill>
                            <a:srgbClr val="000000"/>
                          </a:solidFill>
                          <a:effectLst/>
                          <a:latin typeface="Calibri" panose="020F0502020204030204" pitchFamily="34" charset="0"/>
                        </a:rPr>
                        <a:t>Postgraduate Diploma</a:t>
                      </a:r>
                    </a:p>
                  </a:txBody>
                  <a:tcPr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000" b="0" i="0" u="none" strike="noStrike" dirty="0">
                          <a:solidFill>
                            <a:srgbClr val="000000"/>
                          </a:solidFill>
                          <a:effectLst/>
                          <a:latin typeface="Calibri" panose="020F0502020204030204" pitchFamily="34" charset="0"/>
                        </a:rPr>
                        <a:t>473</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7"/>
                  </a:ext>
                </a:extLst>
              </a:tr>
              <a:tr h="219456">
                <a:tc vMerge="1">
                  <a:txBody>
                    <a:bodyPr/>
                    <a:lstStyle/>
                    <a:p>
                      <a:endParaRPr lang="en-US"/>
                    </a:p>
                  </a:txBody>
                  <a:tcPr/>
                </a:tc>
                <a:tc>
                  <a:txBody>
                    <a:bodyPr/>
                    <a:lstStyle/>
                    <a:p>
                      <a:pPr lvl="0" algn="l" fontAlgn="ctr"/>
                      <a:r>
                        <a:rPr lang="en-US" sz="1000" b="0" i="0" u="none" strike="noStrike" dirty="0">
                          <a:solidFill>
                            <a:srgbClr val="000000"/>
                          </a:solidFill>
                          <a:effectLst/>
                          <a:latin typeface="Calibri" panose="020F0502020204030204" pitchFamily="34" charset="0"/>
                        </a:rPr>
                        <a:t>Taught Masters</a:t>
                      </a:r>
                    </a:p>
                  </a:txBody>
                  <a:tcPr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000" b="0" i="0" u="none" strike="noStrike" dirty="0">
                          <a:solidFill>
                            <a:srgbClr val="000000"/>
                          </a:solidFill>
                          <a:effectLst/>
                          <a:latin typeface="Calibri" panose="020F0502020204030204" pitchFamily="34" charset="0"/>
                        </a:rPr>
                        <a:t>2277</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8"/>
                  </a:ext>
                </a:extLst>
              </a:tr>
              <a:tr h="219456">
                <a:tc vMerge="1">
                  <a:txBody>
                    <a:bodyPr/>
                    <a:lstStyle/>
                    <a:p>
                      <a:endParaRPr lang="en-US"/>
                    </a:p>
                  </a:txBody>
                  <a:tcPr/>
                </a:tc>
                <a:tc>
                  <a:txBody>
                    <a:bodyPr/>
                    <a:lstStyle/>
                    <a:p>
                      <a:pPr lvl="0" algn="l" fontAlgn="ctr"/>
                      <a:r>
                        <a:rPr lang="en-US" sz="1000" b="0" i="0" u="none" strike="noStrike" dirty="0">
                          <a:solidFill>
                            <a:srgbClr val="000000"/>
                          </a:solidFill>
                          <a:effectLst/>
                          <a:latin typeface="Calibri" panose="020F0502020204030204" pitchFamily="34" charset="0"/>
                        </a:rPr>
                        <a:t>Doctor of Medicine</a:t>
                      </a:r>
                    </a:p>
                  </a:txBody>
                  <a:tcPr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000" b="0" i="0" u="none" strike="noStrike" dirty="0">
                          <a:solidFill>
                            <a:srgbClr val="000000"/>
                          </a:solidFill>
                          <a:effectLst/>
                          <a:latin typeface="Calibri" panose="020F0502020204030204" pitchFamily="34" charset="0"/>
                        </a:rPr>
                        <a:t>213</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12317848"/>
                  </a:ext>
                </a:extLst>
              </a:tr>
              <a:tr h="219456">
                <a:tc vMerge="1">
                  <a:txBody>
                    <a:bodyPr/>
                    <a:lstStyle/>
                    <a:p>
                      <a:endParaRPr lang="en-US"/>
                    </a:p>
                  </a:txBody>
                  <a:tcPr/>
                </a:tc>
                <a:tc>
                  <a:txBody>
                    <a:bodyPr/>
                    <a:lstStyle/>
                    <a:p>
                      <a:pPr lvl="0" algn="l" fontAlgn="ctr"/>
                      <a:r>
                        <a:rPr lang="en-US" sz="1000" b="0" i="0" u="none" strike="noStrike" dirty="0">
                          <a:solidFill>
                            <a:srgbClr val="000000"/>
                          </a:solidFill>
                          <a:effectLst/>
                          <a:latin typeface="Calibri" panose="020F0502020204030204" pitchFamily="34" charset="0"/>
                        </a:rPr>
                        <a:t>MPhil</a:t>
                      </a:r>
                    </a:p>
                  </a:txBody>
                  <a:tcPr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000" b="0" i="0" u="none" strike="noStrike" dirty="0">
                          <a:solidFill>
                            <a:srgbClr val="000000"/>
                          </a:solidFill>
                          <a:effectLst/>
                          <a:latin typeface="Calibri" panose="020F0502020204030204" pitchFamily="34" charset="0"/>
                        </a:rPr>
                        <a:t>238</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9"/>
                  </a:ext>
                </a:extLst>
              </a:tr>
              <a:tr h="219456">
                <a:tc vMerge="1">
                  <a:txBody>
                    <a:bodyPr/>
                    <a:lstStyle/>
                    <a:p>
                      <a:endParaRPr lang="en-US"/>
                    </a:p>
                  </a:txBody>
                  <a:tcPr/>
                </a:tc>
                <a:tc>
                  <a:txBody>
                    <a:bodyPr/>
                    <a:lstStyle/>
                    <a:p>
                      <a:pPr lvl="0" algn="l" fontAlgn="ctr"/>
                      <a:r>
                        <a:rPr lang="en-US" sz="1000" b="0" i="0" u="none" strike="noStrike" dirty="0">
                          <a:solidFill>
                            <a:srgbClr val="000000"/>
                          </a:solidFill>
                          <a:effectLst/>
                          <a:latin typeface="Calibri" panose="020F0502020204030204" pitchFamily="34" charset="0"/>
                        </a:rPr>
                        <a:t>PhD</a:t>
                      </a:r>
                    </a:p>
                  </a:txBody>
                  <a:tcPr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000" b="0" i="0" u="none" strike="noStrike" dirty="0">
                          <a:solidFill>
                            <a:srgbClr val="000000"/>
                          </a:solidFill>
                          <a:effectLst/>
                          <a:latin typeface="Calibri" panose="020F0502020204030204" pitchFamily="34" charset="0"/>
                        </a:rPr>
                        <a:t>448</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10"/>
                  </a:ext>
                </a:extLst>
              </a:tr>
              <a:tr h="219456">
                <a:tc vMerge="1">
                  <a:txBody>
                    <a:bodyPr/>
                    <a:lstStyle/>
                    <a:p>
                      <a:endParaRPr lang="en-US"/>
                    </a:p>
                  </a:txBody>
                  <a:tcPr/>
                </a:tc>
                <a:tc>
                  <a:txBody>
                    <a:bodyPr/>
                    <a:lstStyle/>
                    <a:p>
                      <a:pPr lvl="0" algn="l" fontAlgn="ctr"/>
                      <a:r>
                        <a:rPr lang="en-US" sz="1000" b="0" i="0" u="none" strike="noStrike" dirty="0">
                          <a:solidFill>
                            <a:srgbClr val="000000"/>
                          </a:solidFill>
                          <a:effectLst/>
                          <a:latin typeface="Calibri" panose="020F0502020204030204" pitchFamily="34" charset="0"/>
                        </a:rPr>
                        <a:t>Qualifying for Graduate</a:t>
                      </a:r>
                    </a:p>
                  </a:txBody>
                  <a:tcPr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000" b="0" i="0" u="none" strike="noStrike" dirty="0">
                          <a:solidFill>
                            <a:srgbClr val="000000"/>
                          </a:solidFill>
                          <a:effectLst/>
                          <a:latin typeface="Calibri" panose="020F0502020204030204" pitchFamily="34" charset="0"/>
                        </a:rPr>
                        <a:t>15</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949872692"/>
                  </a:ext>
                </a:extLst>
              </a:tr>
              <a:tr h="219456">
                <a:tc vMerge="1">
                  <a:txBody>
                    <a:bodyPr/>
                    <a:lstStyle/>
                    <a:p>
                      <a:endParaRPr lang="en-US"/>
                    </a:p>
                  </a:txBody>
                  <a:tcPr/>
                </a:tc>
                <a:tc>
                  <a:txBody>
                    <a:bodyPr/>
                    <a:lstStyle/>
                    <a:p>
                      <a:pPr lvl="0" algn="l" fontAlgn="ctr"/>
                      <a:r>
                        <a:rPr lang="en-US" sz="1000" b="1" i="0" u="none" strike="noStrike" dirty="0">
                          <a:solidFill>
                            <a:srgbClr val="000000"/>
                          </a:solidFill>
                          <a:effectLst/>
                          <a:latin typeface="Calibri" panose="020F0502020204030204" pitchFamily="34" charset="0"/>
                        </a:rPr>
                        <a:t>Total</a:t>
                      </a:r>
                    </a:p>
                  </a:txBody>
                  <a:tcPr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fontAlgn="ctr"/>
                      <a:r>
                        <a:rPr lang="en-US" sz="1000" b="1" i="0" u="none" strike="noStrike" dirty="0">
                          <a:solidFill>
                            <a:srgbClr val="000000"/>
                          </a:solidFill>
                          <a:effectLst/>
                          <a:latin typeface="Calibri" panose="020F0502020204030204" pitchFamily="34" charset="0"/>
                        </a:rPr>
                        <a:t>3701</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extLst>
                  <a:ext uri="{0D108BD9-81ED-4DB2-BD59-A6C34878D82A}">
                    <a16:rowId xmlns:a16="http://schemas.microsoft.com/office/drawing/2014/main" val="10011"/>
                  </a:ext>
                </a:extLst>
              </a:tr>
              <a:tr h="219456">
                <a:tc rowSpan="5">
                  <a:txBody>
                    <a:bodyPr/>
                    <a:lstStyle/>
                    <a:p>
                      <a:pPr algn="l" fontAlgn="ctr"/>
                      <a:r>
                        <a:rPr lang="en-US" sz="1000" b="1" i="0" u="none" strike="noStrike" dirty="0">
                          <a:solidFill>
                            <a:srgbClr val="000000"/>
                          </a:solidFill>
                          <a:effectLst/>
                          <a:latin typeface="Calibri" panose="020F0502020204030204" pitchFamily="34" charset="0"/>
                        </a:rPr>
                        <a:t>Other Students</a:t>
                      </a:r>
                    </a:p>
                  </a:txBody>
                  <a:tcPr marR="9525" marT="9525"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l" fontAlgn="ctr"/>
                      <a:r>
                        <a:rPr lang="en-US" sz="1000" b="0" i="0" u="none" strike="noStrike" dirty="0">
                          <a:solidFill>
                            <a:srgbClr val="000000"/>
                          </a:solidFill>
                          <a:effectLst/>
                          <a:latin typeface="Calibri" panose="020F0502020204030204" pitchFamily="34" charset="0"/>
                        </a:rPr>
                        <a:t>Certificate of Achievement</a:t>
                      </a:r>
                    </a:p>
                  </a:txBody>
                  <a:tcPr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000" b="0" i="0" u="none" strike="noStrike" dirty="0">
                          <a:solidFill>
                            <a:srgbClr val="000000"/>
                          </a:solidFill>
                          <a:effectLst/>
                          <a:latin typeface="Calibri" panose="020F0502020204030204" pitchFamily="34" charset="0"/>
                        </a:rPr>
                        <a:t>200</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887884131"/>
                  </a:ext>
                </a:extLst>
              </a:tr>
              <a:tr h="219456">
                <a:tc vMerge="1">
                  <a:txBody>
                    <a:bodyPr/>
                    <a:lstStyle/>
                    <a:p>
                      <a:pPr algn="l" fontAlgn="ctr"/>
                      <a:endParaRPr lang="en-US" sz="1000" b="1" i="0" u="none" strike="noStrike" dirty="0">
                        <a:solidFill>
                          <a:srgbClr val="000000"/>
                        </a:solidFill>
                        <a:effectLst/>
                        <a:latin typeface="Calibri" panose="020F0502020204030204" pitchFamily="34" charset="0"/>
                      </a:endParaRPr>
                    </a:p>
                  </a:txBody>
                  <a:tcPr marR="9525" marT="9525"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algn="l" fontAlgn="ctr"/>
                      <a:r>
                        <a:rPr lang="en-US" sz="1000" b="0" i="0" u="none" strike="noStrike" dirty="0">
                          <a:solidFill>
                            <a:srgbClr val="000000"/>
                          </a:solidFill>
                          <a:effectLst/>
                          <a:latin typeface="Calibri" panose="020F0502020204030204" pitchFamily="34" charset="0"/>
                        </a:rPr>
                        <a:t>Pre-University</a:t>
                      </a:r>
                    </a:p>
                  </a:txBody>
                  <a:tcPr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000" b="0" i="0" u="none" strike="noStrike" dirty="0">
                          <a:solidFill>
                            <a:srgbClr val="000000"/>
                          </a:solidFill>
                          <a:effectLst/>
                          <a:latin typeface="Calibri" panose="020F0502020204030204" pitchFamily="34" charset="0"/>
                        </a:rPr>
                        <a:t>636</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386987521"/>
                  </a:ext>
                </a:extLst>
              </a:tr>
              <a:tr h="219456">
                <a:tc vMerge="1">
                  <a:txBody>
                    <a:bodyPr/>
                    <a:lstStyle/>
                    <a:p>
                      <a:pPr algn="l" fontAlgn="ctr"/>
                      <a:endParaRPr lang="en-US" sz="1000" b="1" i="0" u="none" strike="noStrike" dirty="0">
                        <a:solidFill>
                          <a:srgbClr val="000000"/>
                        </a:solidFill>
                        <a:effectLst/>
                        <a:latin typeface="Calibri" panose="020F0502020204030204" pitchFamily="34" charset="0"/>
                      </a:endParaRPr>
                    </a:p>
                  </a:txBody>
                  <a:tcPr marR="9525" marT="9525"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algn="l" fontAlgn="ctr"/>
                      <a:r>
                        <a:rPr lang="en-US" sz="1000" b="0" i="0" u="none" strike="noStrike" dirty="0">
                          <a:solidFill>
                            <a:srgbClr val="000000"/>
                          </a:solidFill>
                          <a:effectLst/>
                          <a:latin typeface="Calibri" panose="020F0502020204030204" pitchFamily="34" charset="0"/>
                        </a:rPr>
                        <a:t>Undeclared</a:t>
                      </a:r>
                    </a:p>
                  </a:txBody>
                  <a:tcPr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000" b="0" i="0" u="none" strike="noStrike" dirty="0">
                          <a:solidFill>
                            <a:srgbClr val="000000"/>
                          </a:solidFill>
                          <a:effectLst/>
                          <a:latin typeface="Calibri" panose="020F0502020204030204" pitchFamily="34" charset="0"/>
                        </a:rPr>
                        <a:t>65</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84157460"/>
                  </a:ext>
                </a:extLst>
              </a:tr>
              <a:tr h="219456">
                <a:tc vMerge="1">
                  <a:txBody>
                    <a:bodyPr/>
                    <a:lstStyle/>
                    <a:p>
                      <a:pPr algn="l" fontAlgn="ctr"/>
                      <a:endParaRPr lang="en-US" sz="1000" b="1" i="0" u="none" strike="noStrike" dirty="0">
                        <a:solidFill>
                          <a:srgbClr val="000000"/>
                        </a:solidFill>
                        <a:effectLst/>
                        <a:latin typeface="Calibri" panose="020F0502020204030204" pitchFamily="34" charset="0"/>
                      </a:endParaRPr>
                    </a:p>
                  </a:txBody>
                  <a:tcPr marR="9525" marT="9525"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algn="l" fontAlgn="ctr"/>
                      <a:r>
                        <a:rPr lang="en-US" sz="1000" b="0" i="0" u="none" strike="noStrike" dirty="0">
                          <a:solidFill>
                            <a:srgbClr val="000000"/>
                          </a:solidFill>
                          <a:effectLst/>
                          <a:latin typeface="Calibri" panose="020F0502020204030204" pitchFamily="34" charset="0"/>
                        </a:rPr>
                        <a:t>UG-Summer</a:t>
                      </a:r>
                    </a:p>
                  </a:txBody>
                  <a:tcPr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000" b="0" i="0" u="none" strike="noStrike" dirty="0">
                          <a:solidFill>
                            <a:srgbClr val="000000"/>
                          </a:solidFill>
                          <a:effectLst/>
                          <a:latin typeface="Calibri" panose="020F0502020204030204" pitchFamily="34" charset="0"/>
                        </a:rPr>
                        <a:t>50</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276278883"/>
                  </a:ext>
                </a:extLst>
              </a:tr>
              <a:tr h="219456">
                <a:tc vMerge="1">
                  <a:txBody>
                    <a:bodyPr/>
                    <a:lstStyle/>
                    <a:p>
                      <a:pPr algn="l" fontAlgn="ctr"/>
                      <a:endParaRPr lang="en-US" sz="1000" b="1" i="0" u="none" strike="noStrike" dirty="0">
                        <a:solidFill>
                          <a:srgbClr val="FFFFFF"/>
                        </a:solidFill>
                        <a:effectLst/>
                        <a:latin typeface="Calibri" panose="020F0502020204030204" pitchFamily="34" charset="0"/>
                      </a:endParaRPr>
                    </a:p>
                  </a:txBody>
                  <a:tcPr marR="9525" marT="9525"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l" fontAlgn="ctr"/>
                      <a:r>
                        <a:rPr lang="en-US" sz="1000" b="1" i="0" u="none" strike="noStrike" dirty="0">
                          <a:solidFill>
                            <a:schemeClr val="tx1"/>
                          </a:solidFill>
                          <a:effectLst/>
                          <a:latin typeface="Calibri" panose="020F0502020204030204" pitchFamily="34" charset="0"/>
                        </a:rPr>
                        <a:t>Total</a:t>
                      </a:r>
                    </a:p>
                  </a:txBody>
                  <a:tcPr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fontAlgn="ctr"/>
                      <a:r>
                        <a:rPr lang="en-US" sz="1000" b="1" i="0" u="none" strike="noStrike" dirty="0">
                          <a:solidFill>
                            <a:schemeClr val="tx1"/>
                          </a:solidFill>
                          <a:effectLst/>
                          <a:latin typeface="Calibri" panose="020F0502020204030204" pitchFamily="34" charset="0"/>
                        </a:rPr>
                        <a:t>951</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extLst>
                  <a:ext uri="{0D108BD9-81ED-4DB2-BD59-A6C34878D82A}">
                    <a16:rowId xmlns:a16="http://schemas.microsoft.com/office/drawing/2014/main" val="466742596"/>
                  </a:ext>
                </a:extLst>
              </a:tr>
              <a:tr h="256032">
                <a:tc gridSpan="2">
                  <a:txBody>
                    <a:bodyPr/>
                    <a:lstStyle/>
                    <a:p>
                      <a:pPr algn="l" fontAlgn="ctr"/>
                      <a:r>
                        <a:rPr lang="en-US" sz="1200" b="1" i="0" u="none" strike="noStrike" dirty="0">
                          <a:solidFill>
                            <a:srgbClr val="FFFFFF"/>
                          </a:solidFill>
                          <a:effectLst/>
                          <a:latin typeface="Calibri" panose="020F0502020204030204" pitchFamily="34" charset="0"/>
                        </a:rPr>
                        <a:t>Grand Total </a:t>
                      </a:r>
                    </a:p>
                  </a:txBody>
                  <a:tcPr marR="9525" marT="9525"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70C0"/>
                    </a:solidFill>
                  </a:tcPr>
                </a:tc>
                <a:tc hMerge="1">
                  <a:txBody>
                    <a:bodyPr/>
                    <a:lstStyle/>
                    <a:p>
                      <a:pPr algn="l" fontAlgn="ctr"/>
                      <a:endParaRPr lang="en-US" sz="1100" b="1" i="0" u="none" strike="noStrike" dirty="0">
                        <a:solidFill>
                          <a:srgbClr val="FFFFFF"/>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70C0"/>
                    </a:solidFill>
                  </a:tcPr>
                </a:tc>
                <a:tc>
                  <a:txBody>
                    <a:bodyPr/>
                    <a:lstStyle/>
                    <a:p>
                      <a:pPr algn="ctr" fontAlgn="ctr"/>
                      <a:r>
                        <a:rPr lang="en-US" sz="1200" b="1" i="0" u="none" strike="noStrike" dirty="0">
                          <a:solidFill>
                            <a:srgbClr val="FFFFFF"/>
                          </a:solidFill>
                          <a:effectLst/>
                          <a:latin typeface="Calibri" panose="020F0502020204030204" pitchFamily="34" charset="0"/>
                        </a:rPr>
                        <a:t>14731</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70C0"/>
                    </a:solidFill>
                  </a:tcPr>
                </a:tc>
                <a:extLst>
                  <a:ext uri="{0D108BD9-81ED-4DB2-BD59-A6C34878D82A}">
                    <a16:rowId xmlns:a16="http://schemas.microsoft.com/office/drawing/2014/main" val="2815175483"/>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530496255"/>
              </p:ext>
            </p:extLst>
          </p:nvPr>
        </p:nvGraphicFramePr>
        <p:xfrm>
          <a:off x="4254701" y="7697926"/>
          <a:ext cx="3261599" cy="3345882"/>
        </p:xfrm>
        <a:graphic>
          <a:graphicData uri="http://schemas.openxmlformats.org/drawingml/2006/table">
            <a:tbl>
              <a:tblPr firstRow="1" firstCol="1" bandRow="1">
                <a:tableStyleId>{5C22544A-7EE6-4342-B048-85BDC9FD1C3A}</a:tableStyleId>
              </a:tblPr>
              <a:tblGrid>
                <a:gridCol w="1181301">
                  <a:extLst>
                    <a:ext uri="{9D8B030D-6E8A-4147-A177-3AD203B41FA5}">
                      <a16:colId xmlns:a16="http://schemas.microsoft.com/office/drawing/2014/main" val="20000"/>
                    </a:ext>
                  </a:extLst>
                </a:gridCol>
                <a:gridCol w="511973">
                  <a:extLst>
                    <a:ext uri="{9D8B030D-6E8A-4147-A177-3AD203B41FA5}">
                      <a16:colId xmlns:a16="http://schemas.microsoft.com/office/drawing/2014/main" val="20001"/>
                    </a:ext>
                  </a:extLst>
                </a:gridCol>
                <a:gridCol w="533486">
                  <a:extLst>
                    <a:ext uri="{9D8B030D-6E8A-4147-A177-3AD203B41FA5}">
                      <a16:colId xmlns:a16="http://schemas.microsoft.com/office/drawing/2014/main" val="20002"/>
                    </a:ext>
                  </a:extLst>
                </a:gridCol>
                <a:gridCol w="499794">
                  <a:extLst>
                    <a:ext uri="{9D8B030D-6E8A-4147-A177-3AD203B41FA5}">
                      <a16:colId xmlns:a16="http://schemas.microsoft.com/office/drawing/2014/main" val="3594886184"/>
                    </a:ext>
                  </a:extLst>
                </a:gridCol>
                <a:gridCol w="535045">
                  <a:extLst>
                    <a:ext uri="{9D8B030D-6E8A-4147-A177-3AD203B41FA5}">
                      <a16:colId xmlns:a16="http://schemas.microsoft.com/office/drawing/2014/main" val="20003"/>
                    </a:ext>
                  </a:extLst>
                </a:gridCol>
              </a:tblGrid>
              <a:tr h="274320">
                <a:tc gridSpan="5">
                  <a:txBody>
                    <a:bodyPr/>
                    <a:lstStyle/>
                    <a:p>
                      <a:pPr marL="0" marR="0" algn="ctr" defTabSz="777240" rtl="0" eaLnBrk="1" latinLnBrk="0" hangingPunct="1">
                        <a:lnSpc>
                          <a:spcPct val="118000"/>
                        </a:lnSpc>
                        <a:spcBef>
                          <a:spcPts val="0"/>
                        </a:spcBef>
                        <a:spcAft>
                          <a:spcPts val="0"/>
                        </a:spcAft>
                      </a:pPr>
                      <a:r>
                        <a:rPr lang="en-US" sz="1200" b="1" kern="1200" dirty="0">
                          <a:solidFill>
                            <a:schemeClr val="lt1"/>
                          </a:solidFill>
                          <a:effectLst/>
                          <a:latin typeface="+mn-lt"/>
                          <a:ea typeface="+mn-ea"/>
                          <a:cs typeface="+mn-cs"/>
                        </a:rPr>
                        <a:t>Degrees Awarded – Class of 2024</a:t>
                      </a:r>
                    </a:p>
                  </a:txBody>
                  <a:tcPr marL="59145" marR="59145"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70C0"/>
                    </a:solidFill>
                  </a:tcPr>
                </a:tc>
                <a:tc hMerge="1">
                  <a:txBody>
                    <a:bodyPr/>
                    <a:lstStyle/>
                    <a:p>
                      <a:endParaRPr lang="en-GB"/>
                    </a:p>
                  </a:txBody>
                  <a:tcPr/>
                </a:tc>
                <a:tc hMerge="1">
                  <a:txBody>
                    <a:bodyPr/>
                    <a:lstStyle/>
                    <a:p>
                      <a:endParaRPr lang="en-GB"/>
                    </a:p>
                  </a:txBody>
                  <a:tcPr/>
                </a:tc>
                <a:tc hMerge="1">
                  <a:txBody>
                    <a:bodyPr/>
                    <a:lstStyle/>
                    <a:p>
                      <a:endParaRPr lang="en-US"/>
                    </a:p>
                  </a:txBody>
                  <a:tcPr/>
                </a:tc>
                <a:tc hMerge="1">
                  <a:txBody>
                    <a:bodyPr/>
                    <a:lstStyle/>
                    <a:p>
                      <a:endParaRPr lang="en-GB"/>
                    </a:p>
                  </a:txBody>
                  <a:tcPr/>
                </a:tc>
                <a:extLst>
                  <a:ext uri="{0D108BD9-81ED-4DB2-BD59-A6C34878D82A}">
                    <a16:rowId xmlns:a16="http://schemas.microsoft.com/office/drawing/2014/main" val="10000"/>
                  </a:ext>
                </a:extLst>
              </a:tr>
              <a:tr h="256017">
                <a:tc>
                  <a:txBody>
                    <a:bodyPr/>
                    <a:lstStyle/>
                    <a:p>
                      <a:pPr marL="0" marR="0">
                        <a:lnSpc>
                          <a:spcPct val="118000"/>
                        </a:lnSpc>
                        <a:spcBef>
                          <a:spcPts val="0"/>
                        </a:spcBef>
                        <a:spcAft>
                          <a:spcPts val="0"/>
                        </a:spcAft>
                      </a:pPr>
                      <a:r>
                        <a:rPr lang="en-US" sz="1000" dirty="0">
                          <a:solidFill>
                            <a:schemeClr val="tx1"/>
                          </a:solidFill>
                          <a:effectLst/>
                          <a:latin typeface="+mn-lt"/>
                        </a:rPr>
                        <a:t>Degree Type</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59145" marR="59145"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marL="112395" marR="0">
                        <a:lnSpc>
                          <a:spcPct val="118000"/>
                        </a:lnSpc>
                        <a:spcBef>
                          <a:spcPts val="0"/>
                        </a:spcBef>
                        <a:spcAft>
                          <a:spcPts val="0"/>
                        </a:spcAft>
                      </a:pPr>
                      <a:r>
                        <a:rPr lang="en-US" sz="1000" b="1" dirty="0">
                          <a:effectLst/>
                          <a:latin typeface="+mn-lt"/>
                        </a:rPr>
                        <a:t>Male</a:t>
                      </a:r>
                      <a:endParaRPr lang="en-US" sz="1000" b="1" dirty="0">
                        <a:effectLst/>
                        <a:latin typeface="+mn-lt"/>
                        <a:ea typeface="Calibri" panose="020F0502020204030204" pitchFamily="34" charset="0"/>
                        <a:cs typeface="Times New Roman" panose="02020603050405020304" pitchFamily="18" charset="0"/>
                      </a:endParaRPr>
                    </a:p>
                  </a:txBody>
                  <a:tcPr marL="59145" marR="591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marL="0" marR="0">
                        <a:lnSpc>
                          <a:spcPct val="118000"/>
                        </a:lnSpc>
                        <a:spcBef>
                          <a:spcPts val="0"/>
                        </a:spcBef>
                        <a:spcAft>
                          <a:spcPts val="0"/>
                        </a:spcAft>
                      </a:pPr>
                      <a:r>
                        <a:rPr lang="en-US" sz="1000" b="1" dirty="0">
                          <a:effectLst/>
                          <a:latin typeface="+mn-lt"/>
                        </a:rPr>
                        <a:t>Female</a:t>
                      </a:r>
                      <a:endParaRPr lang="en-US" sz="1000" b="1" dirty="0">
                        <a:effectLst/>
                        <a:latin typeface="+mn-lt"/>
                        <a:ea typeface="Calibri" panose="020F0502020204030204" pitchFamily="34" charset="0"/>
                        <a:cs typeface="Times New Roman" panose="02020603050405020304" pitchFamily="18" charset="0"/>
                      </a:endParaRPr>
                    </a:p>
                  </a:txBody>
                  <a:tcPr marL="59145" marR="591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marL="0" marR="0">
                        <a:lnSpc>
                          <a:spcPct val="118000"/>
                        </a:lnSpc>
                        <a:spcBef>
                          <a:spcPts val="0"/>
                        </a:spcBef>
                        <a:spcAft>
                          <a:spcPts val="0"/>
                        </a:spcAft>
                      </a:pPr>
                      <a:r>
                        <a:rPr lang="en-US" sz="1000" b="1" dirty="0">
                          <a:effectLst/>
                          <a:latin typeface="+mn-lt"/>
                          <a:ea typeface="Calibri" panose="020F0502020204030204" pitchFamily="34" charset="0"/>
                          <a:cs typeface="Times New Roman" panose="02020603050405020304" pitchFamily="18" charset="0"/>
                        </a:rPr>
                        <a:t>Not Id.</a:t>
                      </a:r>
                    </a:p>
                  </a:txBody>
                  <a:tcPr marL="59145" marR="5914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marL="0" marR="0">
                        <a:lnSpc>
                          <a:spcPct val="118000"/>
                        </a:lnSpc>
                        <a:spcBef>
                          <a:spcPts val="0"/>
                        </a:spcBef>
                        <a:spcAft>
                          <a:spcPts val="0"/>
                        </a:spcAft>
                      </a:pPr>
                      <a:r>
                        <a:rPr lang="en-US" sz="1000" b="1" dirty="0">
                          <a:effectLst/>
                          <a:latin typeface="+mn-lt"/>
                        </a:rPr>
                        <a:t>Total</a:t>
                      </a:r>
                      <a:endParaRPr lang="en-US" sz="1000" b="1" dirty="0">
                        <a:effectLst/>
                        <a:latin typeface="+mn-lt"/>
                        <a:ea typeface="Calibri" panose="020F0502020204030204" pitchFamily="34" charset="0"/>
                        <a:cs typeface="Times New Roman" panose="02020603050405020304" pitchFamily="18" charset="0"/>
                      </a:endParaRPr>
                    </a:p>
                  </a:txBody>
                  <a:tcPr marL="59145" marR="59145"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extLst>
                  <a:ext uri="{0D108BD9-81ED-4DB2-BD59-A6C34878D82A}">
                    <a16:rowId xmlns:a16="http://schemas.microsoft.com/office/drawing/2014/main" val="10001"/>
                  </a:ext>
                </a:extLst>
              </a:tr>
              <a:tr h="256017">
                <a:tc>
                  <a:txBody>
                    <a:bodyPr/>
                    <a:lstStyle/>
                    <a:p>
                      <a:pPr marL="0" marR="0">
                        <a:lnSpc>
                          <a:spcPct val="118000"/>
                        </a:lnSpc>
                        <a:spcBef>
                          <a:spcPts val="0"/>
                        </a:spcBef>
                        <a:spcAft>
                          <a:spcPts val="0"/>
                        </a:spcAft>
                      </a:pPr>
                      <a:r>
                        <a:rPr lang="en-US" sz="1000" dirty="0">
                          <a:solidFill>
                            <a:schemeClr val="tx1"/>
                          </a:solidFill>
                          <a:effectLst/>
                          <a:latin typeface="+mn-lt"/>
                        </a:rPr>
                        <a:t>Certificate</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59145" marR="59145"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fontAlgn="b"/>
                      <a:r>
                        <a:rPr lang="en-US" sz="1000" b="0" i="0" u="none" strike="noStrike" dirty="0">
                          <a:solidFill>
                            <a:srgbClr val="000000"/>
                          </a:solidFill>
                          <a:effectLst/>
                          <a:latin typeface="Calibri" panose="020F0502020204030204" pitchFamily="34" charset="0"/>
                        </a:rPr>
                        <a:t>37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en-US" sz="1000" b="0" i="0" u="none" strike="noStrike" dirty="0">
                          <a:solidFill>
                            <a:srgbClr val="000000"/>
                          </a:solidFill>
                          <a:effectLst/>
                          <a:latin typeface="Calibri" panose="020F0502020204030204" pitchFamily="34" charset="0"/>
                        </a:rPr>
                        <a:t>110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en-US" sz="1000" b="0" i="0" u="none" strike="noStrike">
                          <a:solidFill>
                            <a:srgbClr val="000000"/>
                          </a:solidFill>
                          <a:effectLst/>
                          <a:latin typeface="Calibri" panose="020F0502020204030204" pitchFamily="34" charset="0"/>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147</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2"/>
                  </a:ext>
                </a:extLst>
              </a:tr>
              <a:tr h="256017">
                <a:tc>
                  <a:txBody>
                    <a:bodyPr/>
                    <a:lstStyle/>
                    <a:p>
                      <a:pPr marL="0" marR="0">
                        <a:lnSpc>
                          <a:spcPct val="118000"/>
                        </a:lnSpc>
                        <a:spcBef>
                          <a:spcPts val="0"/>
                        </a:spcBef>
                        <a:spcAft>
                          <a:spcPts val="0"/>
                        </a:spcAft>
                      </a:pPr>
                      <a:r>
                        <a:rPr lang="en-US" sz="1000" dirty="0">
                          <a:solidFill>
                            <a:schemeClr val="tx1"/>
                          </a:solidFill>
                          <a:effectLst/>
                          <a:latin typeface="+mn-lt"/>
                        </a:rPr>
                        <a:t>Diploma</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59145" marR="59145"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fontAlgn="b"/>
                      <a:r>
                        <a:rPr lang="en-US" sz="1000" b="0" i="0" u="none" strike="noStrike" dirty="0">
                          <a:solidFill>
                            <a:srgbClr val="000000"/>
                          </a:solidFill>
                          <a:effectLst/>
                          <a:latin typeface="Calibri" panose="020F0502020204030204" pitchFamily="34" charset="0"/>
                        </a:rPr>
                        <a:t>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en-US" sz="1000" b="0" i="0" u="none" strike="noStrike" dirty="0">
                          <a:solidFill>
                            <a:srgbClr val="000000"/>
                          </a:solidFill>
                          <a:effectLst/>
                          <a:latin typeface="Calibri" panose="020F0502020204030204" pitchFamily="34" charset="0"/>
                        </a:rPr>
                        <a:t>30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en-US" sz="1000" b="0" i="0" u="none" strike="noStrike">
                          <a:solidFill>
                            <a:srgbClr val="000000"/>
                          </a:solidFill>
                          <a:effectLst/>
                          <a:latin typeface="Calibri" panose="020F0502020204030204" pitchFamily="34" charset="0"/>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36</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3"/>
                  </a:ext>
                </a:extLst>
              </a:tr>
              <a:tr h="256017">
                <a:tc>
                  <a:txBody>
                    <a:bodyPr/>
                    <a:lstStyle/>
                    <a:p>
                      <a:pPr marL="0" marR="0">
                        <a:lnSpc>
                          <a:spcPct val="118000"/>
                        </a:lnSpc>
                        <a:spcBef>
                          <a:spcPts val="0"/>
                        </a:spcBef>
                        <a:spcAft>
                          <a:spcPts val="0"/>
                        </a:spcAft>
                      </a:pPr>
                      <a:r>
                        <a:rPr lang="en-US" sz="1000" dirty="0">
                          <a:solidFill>
                            <a:schemeClr val="tx1"/>
                          </a:solidFill>
                          <a:effectLst/>
                          <a:latin typeface="+mn-lt"/>
                        </a:rPr>
                        <a:t>First Degree</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59145" marR="59145"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fontAlgn="b"/>
                      <a:r>
                        <a:rPr lang="en-US" sz="1000" b="0" i="0" u="none" strike="noStrike" dirty="0">
                          <a:solidFill>
                            <a:srgbClr val="000000"/>
                          </a:solidFill>
                          <a:effectLst/>
                          <a:latin typeface="Calibri" panose="020F0502020204030204" pitchFamily="34" charset="0"/>
                        </a:rPr>
                        <a:t>766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en-US" sz="1000" b="0" i="0" u="none" strike="noStrike" dirty="0">
                          <a:solidFill>
                            <a:srgbClr val="000000"/>
                          </a:solidFill>
                          <a:effectLst/>
                          <a:latin typeface="Calibri" panose="020F0502020204030204" pitchFamily="34" charset="0"/>
                        </a:rPr>
                        <a:t>1445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en-US" sz="1000" b="0" i="0" u="none" strike="noStrike" dirty="0">
                          <a:solidFill>
                            <a:srgbClr val="000000"/>
                          </a:solidFill>
                          <a:effectLst/>
                          <a:latin typeface="Calibri" panose="020F0502020204030204" pitchFamily="34" charset="0"/>
                        </a:rPr>
                        <a:t>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2212</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4"/>
                  </a:ext>
                </a:extLst>
              </a:tr>
              <a:tr h="383697">
                <a:tc>
                  <a:txBody>
                    <a:bodyPr/>
                    <a:lstStyle/>
                    <a:p>
                      <a:pPr marL="0" marR="0">
                        <a:lnSpc>
                          <a:spcPct val="118000"/>
                        </a:lnSpc>
                        <a:spcBef>
                          <a:spcPts val="0"/>
                        </a:spcBef>
                        <a:spcAft>
                          <a:spcPts val="0"/>
                        </a:spcAft>
                      </a:pPr>
                      <a:r>
                        <a:rPr lang="en-US" sz="1000" dirty="0">
                          <a:solidFill>
                            <a:schemeClr val="tx1"/>
                          </a:solidFill>
                          <a:effectLst/>
                          <a:latin typeface="+mn-lt"/>
                        </a:rPr>
                        <a:t>Postgraduate Certificate</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59145" marR="59145"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fontAlgn="b"/>
                      <a:r>
                        <a:rPr lang="en-US" sz="1000" b="0" i="0" u="none" strike="noStrike">
                          <a:solidFill>
                            <a:srgbClr val="000000"/>
                          </a:solidFill>
                          <a:effectLst/>
                          <a:latin typeface="Calibri" panose="020F0502020204030204" pitchFamily="34" charset="0"/>
                        </a:rPr>
                        <a:t>13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en-US" sz="1000" b="0" i="0" u="none" strike="noStrike" dirty="0">
                          <a:solidFill>
                            <a:srgbClr val="000000"/>
                          </a:solidFill>
                          <a:effectLst/>
                          <a:latin typeface="Calibri" panose="020F0502020204030204" pitchFamily="34" charset="0"/>
                        </a:rPr>
                        <a:t>17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en-US" sz="1000" b="0" i="0" u="none" strike="noStrike" dirty="0">
                          <a:solidFill>
                            <a:srgbClr val="000000"/>
                          </a:solidFill>
                          <a:effectLst/>
                          <a:latin typeface="Calibri" panose="020F0502020204030204" pitchFamily="34" charset="0"/>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30</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5"/>
                  </a:ext>
                </a:extLst>
              </a:tr>
              <a:tr h="383697">
                <a:tc>
                  <a:txBody>
                    <a:bodyPr/>
                    <a:lstStyle/>
                    <a:p>
                      <a:pPr marL="0" marR="0">
                        <a:lnSpc>
                          <a:spcPct val="118000"/>
                        </a:lnSpc>
                        <a:spcBef>
                          <a:spcPts val="0"/>
                        </a:spcBef>
                        <a:spcAft>
                          <a:spcPts val="0"/>
                        </a:spcAft>
                      </a:pPr>
                      <a:r>
                        <a:rPr lang="en-US" sz="1000" dirty="0">
                          <a:solidFill>
                            <a:schemeClr val="tx1"/>
                          </a:solidFill>
                          <a:effectLst/>
                          <a:latin typeface="+mn-lt"/>
                        </a:rPr>
                        <a:t>Postgraduate Diploma</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59145" marR="59145"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fontAlgn="b"/>
                      <a:r>
                        <a:rPr lang="en-US" sz="1000" b="0" i="0" u="none" strike="noStrike" dirty="0">
                          <a:solidFill>
                            <a:srgbClr val="000000"/>
                          </a:solidFill>
                          <a:effectLst/>
                          <a:latin typeface="Calibri" panose="020F0502020204030204" pitchFamily="34" charset="0"/>
                        </a:rPr>
                        <a:t>64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en-US" sz="1000" b="0" i="0" u="none" strike="noStrike" dirty="0">
                          <a:solidFill>
                            <a:srgbClr val="000000"/>
                          </a:solidFill>
                          <a:effectLst/>
                          <a:latin typeface="Calibri" panose="020F0502020204030204" pitchFamily="34" charset="0"/>
                        </a:rPr>
                        <a:t>161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en-US" sz="1000" b="0" i="0" u="none" strike="noStrike" dirty="0">
                          <a:solidFill>
                            <a:srgbClr val="000000"/>
                          </a:solidFill>
                          <a:effectLst/>
                          <a:latin typeface="Calibri" panose="020F0502020204030204" pitchFamily="34" charset="0"/>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225</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6"/>
                  </a:ext>
                </a:extLst>
              </a:tr>
              <a:tr h="256017">
                <a:tc>
                  <a:txBody>
                    <a:bodyPr/>
                    <a:lstStyle/>
                    <a:p>
                      <a:pPr marL="0" marR="0">
                        <a:lnSpc>
                          <a:spcPct val="118000"/>
                        </a:lnSpc>
                        <a:spcBef>
                          <a:spcPts val="0"/>
                        </a:spcBef>
                        <a:spcAft>
                          <a:spcPts val="0"/>
                        </a:spcAft>
                      </a:pPr>
                      <a:r>
                        <a:rPr lang="en-US" sz="1000">
                          <a:solidFill>
                            <a:schemeClr val="tx1"/>
                          </a:solidFill>
                          <a:effectLst/>
                          <a:latin typeface="+mn-lt"/>
                        </a:rPr>
                        <a:t>Taught Masters</a:t>
                      </a:r>
                      <a:endParaRPr lang="en-US" sz="1000">
                        <a:solidFill>
                          <a:schemeClr val="tx1"/>
                        </a:solidFill>
                        <a:effectLst/>
                        <a:latin typeface="+mn-lt"/>
                        <a:ea typeface="Calibri" panose="020F0502020204030204" pitchFamily="34" charset="0"/>
                        <a:cs typeface="Times New Roman" panose="02020603050405020304" pitchFamily="18" charset="0"/>
                      </a:endParaRPr>
                    </a:p>
                  </a:txBody>
                  <a:tcPr marL="59145" marR="59145"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fontAlgn="b"/>
                      <a:r>
                        <a:rPr lang="en-US" sz="1000" b="0" i="0" u="none" strike="noStrike" dirty="0">
                          <a:solidFill>
                            <a:srgbClr val="000000"/>
                          </a:solidFill>
                          <a:effectLst/>
                          <a:latin typeface="Calibri" panose="020F0502020204030204" pitchFamily="34" charset="0"/>
                        </a:rPr>
                        <a:t>193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en-US" sz="1000" b="0" i="0" u="none" strike="noStrike" dirty="0">
                          <a:solidFill>
                            <a:srgbClr val="000000"/>
                          </a:solidFill>
                          <a:effectLst/>
                          <a:latin typeface="Calibri" panose="020F0502020204030204" pitchFamily="34" charset="0"/>
                        </a:rPr>
                        <a:t>342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en-US" sz="1000" b="0" i="0" u="none" strike="noStrike" dirty="0">
                          <a:solidFill>
                            <a:srgbClr val="000000"/>
                          </a:solidFill>
                          <a:effectLst/>
                          <a:latin typeface="Calibri" panose="020F0502020204030204" pitchFamily="34" charset="0"/>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535</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7"/>
                  </a:ext>
                </a:extLst>
              </a:tr>
              <a:tr h="256017">
                <a:tc>
                  <a:txBody>
                    <a:bodyPr/>
                    <a:lstStyle/>
                    <a:p>
                      <a:pPr marL="0" marR="0">
                        <a:lnSpc>
                          <a:spcPct val="118000"/>
                        </a:lnSpc>
                        <a:spcBef>
                          <a:spcPts val="0"/>
                        </a:spcBef>
                        <a:spcAft>
                          <a:spcPts val="0"/>
                        </a:spcAft>
                      </a:pPr>
                      <a:r>
                        <a:rPr lang="en-US" sz="1000" dirty="0">
                          <a:solidFill>
                            <a:schemeClr val="tx1"/>
                          </a:solidFill>
                          <a:effectLst/>
                          <a:latin typeface="+mn-lt"/>
                        </a:rPr>
                        <a:t>MPhil</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59145" marR="59145"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fontAlgn="b"/>
                      <a:r>
                        <a:rPr lang="en-US" sz="1000" b="0" i="0" u="none" strike="noStrike" dirty="0">
                          <a:solidFill>
                            <a:srgbClr val="000000"/>
                          </a:solidFill>
                          <a:effectLst/>
                          <a:latin typeface="Calibri" panose="020F0502020204030204" pitchFamily="34" charset="0"/>
                        </a:rPr>
                        <a:t>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en-US" sz="1000" b="0" i="0" u="none" strike="noStrike" dirty="0">
                          <a:solidFill>
                            <a:srgbClr val="000000"/>
                          </a:solidFill>
                          <a:effectLst/>
                          <a:latin typeface="Calibri" panose="020F0502020204030204" pitchFamily="34" charset="0"/>
                        </a:rPr>
                        <a:t>10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en-US" sz="1000" b="0" i="0" u="none" strike="noStrike" dirty="0">
                          <a:solidFill>
                            <a:srgbClr val="000000"/>
                          </a:solidFill>
                          <a:effectLst/>
                          <a:latin typeface="Calibri" panose="020F0502020204030204" pitchFamily="34" charset="0"/>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16</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8"/>
                  </a:ext>
                </a:extLst>
              </a:tr>
              <a:tr h="256017">
                <a:tc>
                  <a:txBody>
                    <a:bodyPr/>
                    <a:lstStyle/>
                    <a:p>
                      <a:pPr marL="0" marR="0">
                        <a:lnSpc>
                          <a:spcPct val="118000"/>
                        </a:lnSpc>
                        <a:spcBef>
                          <a:spcPts val="0"/>
                        </a:spcBef>
                        <a:spcAft>
                          <a:spcPts val="0"/>
                        </a:spcAft>
                      </a:pPr>
                      <a:r>
                        <a:rPr lang="en-US" sz="1000" dirty="0">
                          <a:solidFill>
                            <a:schemeClr val="tx1"/>
                          </a:solidFill>
                          <a:effectLst/>
                          <a:latin typeface="+mn-lt"/>
                        </a:rPr>
                        <a:t>PhD</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59145" marR="59145"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fontAlgn="b"/>
                      <a:r>
                        <a:rPr lang="en-US" sz="1000" b="0" i="0" u="none" strike="noStrike" dirty="0">
                          <a:solidFill>
                            <a:srgbClr val="000000"/>
                          </a:solidFill>
                          <a:effectLst/>
                          <a:latin typeface="Calibri" panose="020F0502020204030204" pitchFamily="34" charset="0"/>
                        </a:rPr>
                        <a:t>23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en-US" sz="1000" b="0" i="0" u="none" strike="noStrike" dirty="0">
                          <a:solidFill>
                            <a:srgbClr val="000000"/>
                          </a:solidFill>
                          <a:effectLst/>
                          <a:latin typeface="Calibri" panose="020F0502020204030204" pitchFamily="34" charset="0"/>
                        </a:rPr>
                        <a:t>23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en-US" sz="1000" b="0" i="0" u="none" strike="noStrike" dirty="0">
                          <a:solidFill>
                            <a:srgbClr val="000000"/>
                          </a:solidFill>
                          <a:effectLst/>
                          <a:latin typeface="Calibri" panose="020F0502020204030204" pitchFamily="34" charset="0"/>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46</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9"/>
                  </a:ext>
                </a:extLst>
              </a:tr>
              <a:tr h="256017">
                <a:tc>
                  <a:txBody>
                    <a:bodyPr/>
                    <a:lstStyle/>
                    <a:p>
                      <a:pPr marL="0" marR="0">
                        <a:lnSpc>
                          <a:spcPct val="118000"/>
                        </a:lnSpc>
                        <a:spcBef>
                          <a:spcPts val="0"/>
                        </a:spcBef>
                        <a:spcAft>
                          <a:spcPts val="0"/>
                        </a:spcAft>
                      </a:pPr>
                      <a:r>
                        <a:rPr lang="en-US" sz="1000" dirty="0">
                          <a:solidFill>
                            <a:schemeClr val="tx1"/>
                          </a:solidFill>
                          <a:effectLst/>
                          <a:latin typeface="+mn-lt"/>
                          <a:ea typeface="Calibri" panose="020F0502020204030204" pitchFamily="34" charset="0"/>
                          <a:cs typeface="Times New Roman" panose="02020603050405020304" pitchFamily="18" charset="0"/>
                        </a:rPr>
                        <a:t>Doctor</a:t>
                      </a:r>
                      <a:r>
                        <a:rPr lang="en-US" sz="1000" baseline="0" dirty="0">
                          <a:solidFill>
                            <a:schemeClr val="tx1"/>
                          </a:solidFill>
                          <a:effectLst/>
                          <a:latin typeface="+mn-lt"/>
                          <a:ea typeface="Calibri" panose="020F0502020204030204" pitchFamily="34" charset="0"/>
                          <a:cs typeface="Times New Roman" panose="02020603050405020304" pitchFamily="18" charset="0"/>
                        </a:rPr>
                        <a:t> of Medicine</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59145" marR="59145"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fontAlgn="b"/>
                      <a:r>
                        <a:rPr lang="en-US" sz="1000" b="0" i="0" u="none" strike="noStrike">
                          <a:solidFill>
                            <a:srgbClr val="000000"/>
                          </a:solidFill>
                          <a:effectLst/>
                          <a:latin typeface="Calibri" panose="020F0502020204030204" pitchFamily="34" charset="0"/>
                        </a:rPr>
                        <a:t>11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en-US" sz="1000" b="0" i="0" u="none" strike="noStrike" dirty="0">
                          <a:solidFill>
                            <a:srgbClr val="000000"/>
                          </a:solidFill>
                          <a:effectLst/>
                          <a:latin typeface="Calibri" panose="020F0502020204030204" pitchFamily="34" charset="0"/>
                        </a:rPr>
                        <a:t>20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en-US" sz="1000" b="0" i="0" u="none" strike="noStrike">
                          <a:solidFill>
                            <a:srgbClr val="000000"/>
                          </a:solidFill>
                          <a:effectLst/>
                          <a:latin typeface="Calibri" panose="020F0502020204030204" pitchFamily="34" charset="0"/>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31</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897557468"/>
                  </a:ext>
                </a:extLst>
              </a:tr>
              <a:tr h="256032">
                <a:tc>
                  <a:txBody>
                    <a:bodyPr/>
                    <a:lstStyle/>
                    <a:p>
                      <a:pPr marL="0" marR="0">
                        <a:lnSpc>
                          <a:spcPct val="118000"/>
                        </a:lnSpc>
                        <a:spcBef>
                          <a:spcPts val="0"/>
                        </a:spcBef>
                        <a:spcAft>
                          <a:spcPts val="0"/>
                        </a:spcAft>
                      </a:pPr>
                      <a:r>
                        <a:rPr lang="en-US" sz="1200" dirty="0">
                          <a:solidFill>
                            <a:schemeClr val="bg1"/>
                          </a:solidFill>
                          <a:effectLst/>
                          <a:latin typeface="+mn-lt"/>
                        </a:rPr>
                        <a:t>Total</a:t>
                      </a:r>
                      <a:endParaRPr lang="en-US" sz="1200" dirty="0">
                        <a:solidFill>
                          <a:schemeClr val="bg1"/>
                        </a:solidFill>
                        <a:effectLst/>
                        <a:latin typeface="+mn-lt"/>
                        <a:ea typeface="Calibri" panose="020F0502020204030204" pitchFamily="34" charset="0"/>
                        <a:cs typeface="Times New Roman" panose="02020603050405020304" pitchFamily="18" charset="0"/>
                      </a:endParaRPr>
                    </a:p>
                  </a:txBody>
                  <a:tcPr marL="59145" marR="59145"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70C0"/>
                    </a:solidFill>
                  </a:tcPr>
                </a:tc>
                <a:tc>
                  <a:txBody>
                    <a:bodyPr/>
                    <a:lstStyle/>
                    <a:p>
                      <a:pPr algn="ctr" fontAlgn="b"/>
                      <a:r>
                        <a:rPr lang="en-US" sz="1200" b="1" i="0" u="none" strike="noStrike" dirty="0">
                          <a:solidFill>
                            <a:schemeClr val="bg1"/>
                          </a:solidFill>
                          <a:effectLst/>
                          <a:latin typeface="Calibri" panose="020F0502020204030204" pitchFamily="34" charset="0"/>
                        </a:rPr>
                        <a:t>1119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70C0"/>
                    </a:solidFill>
                  </a:tcPr>
                </a:tc>
                <a:tc>
                  <a:txBody>
                    <a:bodyPr/>
                    <a:lstStyle/>
                    <a:p>
                      <a:pPr algn="ctr" fontAlgn="b"/>
                      <a:r>
                        <a:rPr lang="en-US" sz="1200" b="1" i="0" u="none" strike="noStrike" dirty="0">
                          <a:solidFill>
                            <a:schemeClr val="bg1"/>
                          </a:solidFill>
                          <a:effectLst/>
                          <a:latin typeface="Calibri" panose="020F0502020204030204" pitchFamily="34" charset="0"/>
                        </a:rPr>
                        <a:t>2158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70C0"/>
                    </a:solidFill>
                  </a:tcPr>
                </a:tc>
                <a:tc>
                  <a:txBody>
                    <a:bodyPr/>
                    <a:lstStyle/>
                    <a:p>
                      <a:pPr algn="ctr" fontAlgn="b"/>
                      <a:r>
                        <a:rPr lang="en-US" sz="1200" b="1" i="0" u="none" strike="noStrike" dirty="0">
                          <a:solidFill>
                            <a:schemeClr val="bg1"/>
                          </a:solidFill>
                          <a:effectLst/>
                          <a:latin typeface="Calibri" panose="020F0502020204030204" pitchFamily="34" charset="0"/>
                        </a:rPr>
                        <a:t>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70C0"/>
                    </a:solidFill>
                  </a:tcPr>
                </a:tc>
                <a:tc>
                  <a:txBody>
                    <a:bodyPr/>
                    <a:lstStyle/>
                    <a:p>
                      <a:pPr algn="ctr" fontAlgn="b"/>
                      <a:r>
                        <a:rPr lang="en-US" sz="1200" b="1" i="0" u="none" strike="noStrike" dirty="0">
                          <a:solidFill>
                            <a:schemeClr val="bg1"/>
                          </a:solidFill>
                          <a:effectLst/>
                          <a:latin typeface="Calibri" panose="020F0502020204030204" pitchFamily="34" charset="0"/>
                        </a:rPr>
                        <a:t>3278</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70C0"/>
                    </a:solidFill>
                  </a:tcPr>
                </a:tc>
                <a:extLst>
                  <a:ext uri="{0D108BD9-81ED-4DB2-BD59-A6C34878D82A}">
                    <a16:rowId xmlns:a16="http://schemas.microsoft.com/office/drawing/2014/main" val="10010"/>
                  </a:ext>
                </a:extLst>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2094189858"/>
              </p:ext>
            </p:extLst>
          </p:nvPr>
        </p:nvGraphicFramePr>
        <p:xfrm>
          <a:off x="270836" y="10331743"/>
          <a:ext cx="3854739" cy="2277936"/>
        </p:xfrm>
        <a:graphic>
          <a:graphicData uri="http://schemas.openxmlformats.org/drawingml/2006/table">
            <a:tbl>
              <a:tblPr firstRow="1" firstCol="1" bandRow="1">
                <a:tableStyleId>{5C22544A-7EE6-4342-B048-85BDC9FD1C3A}</a:tableStyleId>
              </a:tblPr>
              <a:tblGrid>
                <a:gridCol w="1926082">
                  <a:extLst>
                    <a:ext uri="{9D8B030D-6E8A-4147-A177-3AD203B41FA5}">
                      <a16:colId xmlns:a16="http://schemas.microsoft.com/office/drawing/2014/main" val="20000"/>
                    </a:ext>
                  </a:extLst>
                </a:gridCol>
                <a:gridCol w="1928657">
                  <a:extLst>
                    <a:ext uri="{9D8B030D-6E8A-4147-A177-3AD203B41FA5}">
                      <a16:colId xmlns:a16="http://schemas.microsoft.com/office/drawing/2014/main" val="20001"/>
                    </a:ext>
                  </a:extLst>
                </a:gridCol>
              </a:tblGrid>
              <a:tr h="649049">
                <a:tc gridSpan="2">
                  <a:txBody>
                    <a:bodyPr/>
                    <a:lstStyle/>
                    <a:p>
                      <a:pPr marL="0" marR="0" algn="ctr">
                        <a:lnSpc>
                          <a:spcPct val="115000"/>
                        </a:lnSpc>
                        <a:spcBef>
                          <a:spcPts val="0"/>
                        </a:spcBef>
                        <a:spcAft>
                          <a:spcPts val="0"/>
                        </a:spcAft>
                      </a:pPr>
                      <a:r>
                        <a:rPr lang="en-US" sz="1200" b="1" kern="1200" dirty="0">
                          <a:solidFill>
                            <a:schemeClr val="lt1"/>
                          </a:solidFill>
                          <a:effectLst/>
                          <a:latin typeface="+mn-lt"/>
                          <a:ea typeface="+mn-ea"/>
                          <a:cs typeface="+mn-cs"/>
                        </a:rPr>
                        <a:t>Non National Students</a:t>
                      </a:r>
                    </a:p>
                    <a:p>
                      <a:pPr marL="0" marR="0" algn="ctr">
                        <a:lnSpc>
                          <a:spcPct val="118000"/>
                        </a:lnSpc>
                        <a:spcBef>
                          <a:spcPts val="0"/>
                        </a:spcBef>
                        <a:spcAft>
                          <a:spcPts val="0"/>
                        </a:spcAft>
                      </a:pPr>
                      <a:r>
                        <a:rPr lang="en-US" sz="1200" strike="noStrike" dirty="0">
                          <a:effectLst/>
                          <a:latin typeface="+mn-lt"/>
                        </a:rPr>
                        <a:t>A total of 936 non national students were enrolled at the UWI in the 2023/2024</a:t>
                      </a:r>
                      <a:r>
                        <a:rPr lang="en-US" sz="1200" strike="noStrike" baseline="0" dirty="0">
                          <a:effectLst/>
                          <a:latin typeface="+mn-lt"/>
                        </a:rPr>
                        <a:t> </a:t>
                      </a:r>
                      <a:r>
                        <a:rPr lang="en-US" sz="1200" strike="noStrike" dirty="0">
                          <a:effectLst/>
                          <a:latin typeface="+mn-lt"/>
                        </a:rPr>
                        <a:t>academic year.</a:t>
                      </a:r>
                      <a:endParaRPr lang="en-US" sz="1200" strike="noStrike" dirty="0">
                        <a:effectLst/>
                        <a:latin typeface="+mn-lt"/>
                        <a:ea typeface="Calibri" panose="020F0502020204030204" pitchFamily="34" charset="0"/>
                        <a:cs typeface="Times New Roman" panose="02020603050405020304" pitchFamily="18" charset="0"/>
                      </a:endParaRPr>
                    </a:p>
                  </a:txBody>
                  <a:tcPr marL="59145" marR="59145"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70C0"/>
                    </a:solidFill>
                  </a:tcPr>
                </a:tc>
                <a:tc hMerge="1">
                  <a:txBody>
                    <a:bodyPr/>
                    <a:lstStyle/>
                    <a:p>
                      <a:endParaRPr lang="en-GB"/>
                    </a:p>
                  </a:txBody>
                  <a:tcPr/>
                </a:tc>
                <a:extLst>
                  <a:ext uri="{0D108BD9-81ED-4DB2-BD59-A6C34878D82A}">
                    <a16:rowId xmlns:a16="http://schemas.microsoft.com/office/drawing/2014/main" val="10000"/>
                  </a:ext>
                </a:extLst>
              </a:tr>
              <a:tr h="1628887">
                <a:tc>
                  <a:txBody>
                    <a:bodyPr/>
                    <a:lstStyle/>
                    <a:p>
                      <a:pPr marL="171450" marR="0" algn="ctr">
                        <a:lnSpc>
                          <a:spcPct val="150000"/>
                        </a:lnSpc>
                        <a:spcBef>
                          <a:spcPts val="0"/>
                        </a:spcBef>
                        <a:spcAft>
                          <a:spcPts val="0"/>
                        </a:spcAft>
                      </a:pPr>
                      <a:r>
                        <a:rPr lang="en-US" sz="1000" b="1" dirty="0">
                          <a:solidFill>
                            <a:schemeClr val="tx1"/>
                          </a:solidFill>
                          <a:effectLst/>
                        </a:rPr>
                        <a:t>Top International Countries Represented:</a:t>
                      </a:r>
                      <a:r>
                        <a:rPr lang="en-US" sz="1000" b="1" baseline="0" dirty="0">
                          <a:solidFill>
                            <a:schemeClr val="tx1"/>
                          </a:solidFill>
                          <a:effectLst/>
                        </a:rPr>
                        <a:t> </a:t>
                      </a:r>
                    </a:p>
                    <a:p>
                      <a:pPr marL="171450" marR="0" algn="ctr">
                        <a:lnSpc>
                          <a:spcPct val="150000"/>
                        </a:lnSpc>
                        <a:spcBef>
                          <a:spcPts val="0"/>
                        </a:spcBef>
                        <a:spcAft>
                          <a:spcPts val="0"/>
                        </a:spcAft>
                      </a:pPr>
                      <a:r>
                        <a:rPr lang="en-US" sz="1000" b="0" baseline="0" dirty="0">
                          <a:solidFill>
                            <a:schemeClr val="tx1"/>
                          </a:solidFill>
                          <a:effectLst/>
                        </a:rPr>
                        <a:t>United States of America, Nigeria, India, Suriname, United Kingdom, Canada, Philippines, Cuba, France, Kenya</a:t>
                      </a:r>
                      <a:endParaRPr lang="en-US" sz="1000" b="0" kern="1200" dirty="0">
                        <a:solidFill>
                          <a:schemeClr val="tx1">
                            <a:lumMod val="75000"/>
                            <a:lumOff val="25000"/>
                          </a:schemeClr>
                        </a:solidFill>
                        <a:effectLst/>
                        <a:latin typeface="+mn-lt"/>
                        <a:ea typeface="+mn-ea"/>
                        <a:cs typeface="+mn-cs"/>
                      </a:endParaRPr>
                    </a:p>
                  </a:txBody>
                  <a:tcPr marL="59145" marR="59145" marT="0" marB="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171450" marR="0" algn="ctr">
                        <a:lnSpc>
                          <a:spcPts val="1800"/>
                        </a:lnSpc>
                        <a:spcBef>
                          <a:spcPts val="0"/>
                        </a:spcBef>
                        <a:spcAft>
                          <a:spcPts val="0"/>
                        </a:spcAft>
                      </a:pPr>
                      <a:r>
                        <a:rPr lang="en-US" sz="1000" b="1" kern="1200" baseline="0" dirty="0">
                          <a:solidFill>
                            <a:schemeClr val="tx1"/>
                          </a:solidFill>
                          <a:effectLst/>
                          <a:latin typeface="+mn-lt"/>
                          <a:ea typeface="+mn-ea"/>
                          <a:cs typeface="+mn-cs"/>
                        </a:rPr>
                        <a:t>Top Regional Countries Represented:</a:t>
                      </a:r>
                    </a:p>
                    <a:p>
                      <a:pPr marL="171450" marR="0" indent="0" algn="ctr">
                        <a:lnSpc>
                          <a:spcPts val="1800"/>
                        </a:lnSpc>
                        <a:spcBef>
                          <a:spcPts val="0"/>
                        </a:spcBef>
                        <a:spcAft>
                          <a:spcPts val="0"/>
                        </a:spcAft>
                        <a:buFont typeface="Wingdings" panose="05000000000000000000" pitchFamily="2" charset="2"/>
                        <a:buNone/>
                      </a:pPr>
                      <a:r>
                        <a:rPr lang="en-US" sz="1000" b="0" kern="1200" baseline="0" dirty="0">
                          <a:solidFill>
                            <a:schemeClr val="tx1"/>
                          </a:solidFill>
                          <a:effectLst/>
                          <a:latin typeface="+mn-lt"/>
                          <a:ea typeface="+mn-ea"/>
                          <a:cs typeface="+mn-cs"/>
                        </a:rPr>
                        <a:t>Barbados, Guyana Jamaica,</a:t>
                      </a:r>
                    </a:p>
                    <a:p>
                      <a:pPr marL="171450" marR="0" indent="0" algn="ctr">
                        <a:lnSpc>
                          <a:spcPts val="1800"/>
                        </a:lnSpc>
                        <a:spcBef>
                          <a:spcPts val="0"/>
                        </a:spcBef>
                        <a:spcAft>
                          <a:spcPts val="0"/>
                        </a:spcAft>
                        <a:buFont typeface="Wingdings" panose="05000000000000000000" pitchFamily="2" charset="2"/>
                        <a:buNone/>
                      </a:pPr>
                      <a:r>
                        <a:rPr lang="en-US" sz="1000" b="0" kern="1200" baseline="0" dirty="0">
                          <a:solidFill>
                            <a:schemeClr val="tx1"/>
                          </a:solidFill>
                          <a:effectLst/>
                          <a:latin typeface="+mn-lt"/>
                          <a:ea typeface="+mn-ea"/>
                          <a:cs typeface="+mn-cs"/>
                        </a:rPr>
                        <a:t> St. Lucia, St Vincent &amp; Grenadines, The Bahamas, Grenada, Belize, Antigua &amp; Barbuda, Dominica</a:t>
                      </a:r>
                      <a:r>
                        <a:rPr lang="en-US" sz="1000" b="0" kern="1200" baseline="0" dirty="0">
                          <a:solidFill>
                            <a:schemeClr val="tx1">
                              <a:lumMod val="75000"/>
                              <a:lumOff val="25000"/>
                            </a:schemeClr>
                          </a:solidFill>
                          <a:effectLst/>
                          <a:latin typeface="+mn-lt"/>
                          <a:ea typeface="+mn-ea"/>
                          <a:cs typeface="+mn-cs"/>
                        </a:rPr>
                        <a:t>.</a:t>
                      </a:r>
                    </a:p>
                  </a:txBody>
                  <a:tcPr marL="59145" marR="59145" marT="0" marB="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1"/>
                  </a:ext>
                </a:extLst>
              </a:tr>
            </a:tbl>
          </a:graphicData>
        </a:graphic>
      </p:graphicFrame>
      <p:sp>
        <p:nvSpPr>
          <p:cNvPr id="17" name="TextBox 16"/>
          <p:cNvSpPr txBox="1"/>
          <p:nvPr/>
        </p:nvSpPr>
        <p:spPr>
          <a:xfrm>
            <a:off x="4254701" y="11126871"/>
            <a:ext cx="3261599" cy="1505027"/>
          </a:xfrm>
          <a:prstGeom prst="rect">
            <a:avLst/>
          </a:prstGeom>
          <a:solidFill>
            <a:schemeClr val="accent2">
              <a:lumMod val="60000"/>
              <a:lumOff val="40000"/>
            </a:schemeClr>
          </a:solidFill>
          <a:ln w="28575">
            <a:solidFill>
              <a:schemeClr val="tx1"/>
            </a:solidFill>
          </a:ln>
        </p:spPr>
        <p:txBody>
          <a:bodyPr wrap="square" rtlCol="0">
            <a:spAutoFit/>
          </a:bodyPr>
          <a:lstStyle/>
          <a:p>
            <a:r>
              <a:rPr lang="en-US" sz="1020" b="1" dirty="0"/>
              <a:t>For more information about The UWI and its resources, please click the links below</a:t>
            </a:r>
            <a:endParaRPr lang="en-US" sz="1020" dirty="0"/>
          </a:p>
          <a:p>
            <a:r>
              <a:rPr lang="en-US" sz="1020" dirty="0"/>
              <a:t> </a:t>
            </a:r>
          </a:p>
          <a:p>
            <a:r>
              <a:rPr lang="en-US" sz="1020" b="1" dirty="0">
                <a:hlinkClick r:id="rId4"/>
              </a:rPr>
              <a:t>About The UWI, St. Augustine</a:t>
            </a:r>
            <a:endParaRPr lang="en-US" sz="1020" dirty="0"/>
          </a:p>
          <a:p>
            <a:r>
              <a:rPr lang="en-US" sz="1020" b="1" dirty="0">
                <a:hlinkClick r:id="rId5"/>
              </a:rPr>
              <a:t>The UWI FAQs</a:t>
            </a:r>
            <a:endParaRPr lang="en-US" sz="1020" dirty="0"/>
          </a:p>
          <a:p>
            <a:r>
              <a:rPr lang="en-US" sz="1020" b="1" dirty="0">
                <a:hlinkClick r:id="rId6"/>
              </a:rPr>
              <a:t>Research and Libraries at The UWI St. Augustine</a:t>
            </a:r>
            <a:endParaRPr lang="en-US" sz="1020" dirty="0"/>
          </a:p>
          <a:p>
            <a:r>
              <a:rPr lang="en-US" sz="1020" b="1" dirty="0">
                <a:hlinkClick r:id="rId7"/>
              </a:rPr>
              <a:t>Faculties, Units and Institutes</a:t>
            </a:r>
            <a:endParaRPr lang="en-US" sz="1020" dirty="0"/>
          </a:p>
          <a:p>
            <a:r>
              <a:rPr lang="en-US" sz="1020" b="1" dirty="0">
                <a:hlinkClick r:id="rId8"/>
              </a:rPr>
              <a:t>Programme Offerings</a:t>
            </a:r>
            <a:endParaRPr lang="en-US" sz="1020" dirty="0"/>
          </a:p>
          <a:p>
            <a:r>
              <a:rPr lang="en-US" sz="1020" b="1" dirty="0">
                <a:hlinkClick r:id="rId9"/>
              </a:rPr>
              <a:t>Campus Reports</a:t>
            </a:r>
            <a:endParaRPr lang="en-US" sz="1020" b="1" dirty="0"/>
          </a:p>
        </p:txBody>
      </p:sp>
      <p:sp>
        <p:nvSpPr>
          <p:cNvPr id="21" name="TextBox 20"/>
          <p:cNvSpPr txBox="1"/>
          <p:nvPr/>
        </p:nvSpPr>
        <p:spPr>
          <a:xfrm>
            <a:off x="1878004" y="12599353"/>
            <a:ext cx="4637808" cy="230832"/>
          </a:xfrm>
          <a:prstGeom prst="rect">
            <a:avLst/>
          </a:prstGeom>
          <a:noFill/>
        </p:spPr>
        <p:txBody>
          <a:bodyPr wrap="none" rtlCol="0">
            <a:spAutoFit/>
          </a:bodyPr>
          <a:lstStyle/>
          <a:p>
            <a:r>
              <a:rPr lang="en-US" sz="863" b="1" dirty="0"/>
              <a:t>Prepared by the Campus Office of Planning and </a:t>
            </a:r>
            <a:r>
              <a:rPr lang="en-US" sz="900" b="1" dirty="0"/>
              <a:t>Institutional</a:t>
            </a:r>
            <a:r>
              <a:rPr lang="en-US" sz="863" b="1" dirty="0"/>
              <a:t> Research </a:t>
            </a:r>
            <a:r>
              <a:rPr lang="en-US" sz="863" b="1" dirty="0">
                <a:hlinkClick r:id="rId10"/>
              </a:rPr>
              <a:t>http://sta.uwi.edu/copir</a:t>
            </a:r>
            <a:r>
              <a:rPr lang="en-US" sz="863" dirty="0">
                <a:hlinkClick r:id="rId10"/>
              </a:rPr>
              <a:t>/</a:t>
            </a:r>
            <a:endParaRPr lang="en-US" sz="863" dirty="0"/>
          </a:p>
        </p:txBody>
      </p:sp>
      <p:pic>
        <p:nvPicPr>
          <p:cNvPr id="22" name="Picture 21"/>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3248026" y="0"/>
            <a:ext cx="1304924" cy="1138650"/>
          </a:xfrm>
          <a:prstGeom prst="rect">
            <a:avLst/>
          </a:prstGeom>
        </p:spPr>
      </p:pic>
    </p:spTree>
    <p:extLst>
      <p:ext uri="{BB962C8B-B14F-4D97-AF65-F5344CB8AC3E}">
        <p14:creationId xmlns:p14="http://schemas.microsoft.com/office/powerpoint/2010/main" val="12169219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11851</TotalTime>
  <Words>538</Words>
  <Application>Microsoft Office PowerPoint</Application>
  <PresentationFormat>Custom</PresentationFormat>
  <Paragraphs>201</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Times New Roman</vt:lpstr>
      <vt:lpstr>Trebuchet MS</vt:lpstr>
      <vt:lpstr>Wingdings</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Mariell Parris</dc:creator>
  <cp:lastModifiedBy>Karelle Joseph</cp:lastModifiedBy>
  <cp:revision>183</cp:revision>
  <cp:lastPrinted>2019-06-13T14:01:47Z</cp:lastPrinted>
  <dcterms:created xsi:type="dcterms:W3CDTF">2015-03-12T14:41:08Z</dcterms:created>
  <dcterms:modified xsi:type="dcterms:W3CDTF">2025-03-19T14:37:27Z</dcterms:modified>
</cp:coreProperties>
</file>