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5" r:id="rId1"/>
  </p:sldMasterIdLst>
  <p:notesMasterIdLst>
    <p:notesMasterId r:id="rId3"/>
  </p:notesMasterIdLst>
  <p:sldIdLst>
    <p:sldId id="257" r:id="rId2"/>
  </p:sldIdLst>
  <p:sldSz cx="7772400" cy="128016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anti Singh" initials="RS" lastIdx="4" clrIdx="0">
    <p:extLst>
      <p:ext uri="{19B8F6BF-5375-455C-9EA6-DF929625EA0E}">
        <p15:presenceInfo xmlns:p15="http://schemas.microsoft.com/office/powerpoint/2012/main" userId="S::30000643@uwi.edu::c932dc66-15c9-4710-9cfe-1fd85d9d65b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A5D8"/>
    <a:srgbClr val="CC99FF"/>
    <a:srgbClr val="D2DEEF"/>
    <a:srgbClr val="FBAFCC"/>
    <a:srgbClr val="FF15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86" autoAdjust="0"/>
    <p:restoredTop sz="94660"/>
  </p:normalViewPr>
  <p:slideViewPr>
    <p:cSldViewPr snapToGrid="0">
      <p:cViewPr>
        <p:scale>
          <a:sx n="82" d="100"/>
          <a:sy n="82" d="100"/>
        </p:scale>
        <p:origin x="2634" y="-1182"/>
      </p:cViewPr>
      <p:guideLst>
        <p:guide orient="horz" pos="4032"/>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30015653\Documents\Enrolment%20&amp;%20Graduation%20by%20Academic%20Year\11.%20Enrolment%202024_25%20as%20at%20Dec%201st%20202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30015653\Documents\Enrolment%20&amp;%20Graduation%20by%20Academic%20Year\11.%20Enrolment%202024_25%20as%20at%20Dec%201st%202025.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1" i="0" u="none" strike="noStrike" kern="1200" cap="none" spc="0" normalizeH="0" baseline="0">
                <a:solidFill>
                  <a:sysClr val="windowText" lastClr="000000"/>
                </a:solidFill>
                <a:latin typeface="+mn-lt"/>
                <a:ea typeface="+mj-ea"/>
                <a:cs typeface="+mj-cs"/>
              </a:defRPr>
            </a:pPr>
            <a:r>
              <a:rPr lang="en-US" sz="1000">
                <a:solidFill>
                  <a:sysClr val="windowText" lastClr="000000"/>
                </a:solidFill>
                <a:latin typeface="+mn-lt"/>
              </a:rPr>
              <a:t>Top</a:t>
            </a:r>
            <a:r>
              <a:rPr lang="en-US" sz="1000" baseline="0">
                <a:solidFill>
                  <a:sysClr val="windowText" lastClr="000000"/>
                </a:solidFill>
                <a:latin typeface="+mn-lt"/>
              </a:rPr>
              <a:t> International Countries</a:t>
            </a:r>
            <a:endParaRPr lang="en-US" sz="1000">
              <a:solidFill>
                <a:sysClr val="windowText" lastClr="000000"/>
              </a:solidFill>
              <a:latin typeface="+mn-lt"/>
            </a:endParaRPr>
          </a:p>
        </c:rich>
      </c:tx>
      <c:overlay val="0"/>
      <c:spPr>
        <a:noFill/>
        <a:ln>
          <a:noFill/>
        </a:ln>
        <a:effectLst/>
      </c:spPr>
      <c:txPr>
        <a:bodyPr rot="0" spcFirstLastPara="1" vertOverflow="ellipsis" vert="horz" wrap="square" anchor="ctr" anchorCtr="1"/>
        <a:lstStyle/>
        <a:p>
          <a:pPr>
            <a:defRPr sz="1000" b="1" i="0" u="none" strike="noStrike" kern="1200" cap="none" spc="0" normalizeH="0" baseline="0">
              <a:solidFill>
                <a:sysClr val="windowText" lastClr="000000"/>
              </a:solidFill>
              <a:latin typeface="+mn-lt"/>
              <a:ea typeface="+mj-ea"/>
              <a:cs typeface="+mj-cs"/>
            </a:defRPr>
          </a:pPr>
          <a:endParaRPr lang="en-US"/>
        </a:p>
      </c:txPr>
    </c:title>
    <c:autoTitleDeleted val="0"/>
    <c:plotArea>
      <c:layout/>
      <c:barChart>
        <c:barDir val="bar"/>
        <c:grouping val="clustered"/>
        <c:varyColors val="0"/>
        <c:ser>
          <c:idx val="0"/>
          <c:order val="0"/>
          <c:spPr>
            <a:solidFill>
              <a:schemeClr val="accent2">
                <a:lumMod val="75000"/>
              </a:schemeClr>
            </a:solidFill>
            <a:ln>
              <a:noFill/>
            </a:ln>
            <a:effectLst/>
          </c:spPr>
          <c:invertIfNegative val="0"/>
          <c:cat>
            <c:strRef>
              <c:f>Sheet2!$E$26:$E$35</c:f>
              <c:strCache>
                <c:ptCount val="10"/>
                <c:pt idx="0">
                  <c:v>INDIA</c:v>
                </c:pt>
                <c:pt idx="1">
                  <c:v>NIGERIA</c:v>
                </c:pt>
                <c:pt idx="2">
                  <c:v>USA</c:v>
                </c:pt>
                <c:pt idx="3">
                  <c:v>CANADA</c:v>
                </c:pt>
                <c:pt idx="4">
                  <c:v>UNITED KINGDOM</c:v>
                </c:pt>
                <c:pt idx="5">
                  <c:v>SURINAME</c:v>
                </c:pt>
                <c:pt idx="6">
                  <c:v>PHILIPPINES</c:v>
                </c:pt>
                <c:pt idx="7">
                  <c:v>KENYA</c:v>
                </c:pt>
                <c:pt idx="8">
                  <c:v>CAMEROON</c:v>
                </c:pt>
                <c:pt idx="9">
                  <c:v>CUBA</c:v>
                </c:pt>
              </c:strCache>
            </c:strRef>
          </c:cat>
          <c:val>
            <c:numRef>
              <c:f>Sheet2!$F$26:$F$35</c:f>
              <c:numCache>
                <c:formatCode>General</c:formatCode>
                <c:ptCount val="10"/>
                <c:pt idx="0">
                  <c:v>23</c:v>
                </c:pt>
                <c:pt idx="1">
                  <c:v>21</c:v>
                </c:pt>
                <c:pt idx="2">
                  <c:v>20</c:v>
                </c:pt>
                <c:pt idx="3">
                  <c:v>12</c:v>
                </c:pt>
                <c:pt idx="4">
                  <c:v>11</c:v>
                </c:pt>
                <c:pt idx="5">
                  <c:v>10</c:v>
                </c:pt>
                <c:pt idx="6">
                  <c:v>7</c:v>
                </c:pt>
                <c:pt idx="7">
                  <c:v>5</c:v>
                </c:pt>
                <c:pt idx="8">
                  <c:v>3</c:v>
                </c:pt>
                <c:pt idx="9">
                  <c:v>3</c:v>
                </c:pt>
              </c:numCache>
            </c:numRef>
          </c:val>
          <c:extLst>
            <c:ext xmlns:c16="http://schemas.microsoft.com/office/drawing/2014/chart" uri="{C3380CC4-5D6E-409C-BE32-E72D297353CC}">
              <c16:uniqueId val="{00000000-16BA-4849-9CBF-DB02197E141D}"/>
            </c:ext>
          </c:extLst>
        </c:ser>
        <c:dLbls>
          <c:showLegendKey val="0"/>
          <c:showVal val="0"/>
          <c:showCatName val="0"/>
          <c:showSerName val="0"/>
          <c:showPercent val="0"/>
          <c:showBubbleSize val="0"/>
        </c:dLbls>
        <c:gapWidth val="60"/>
        <c:axId val="407689599"/>
        <c:axId val="84827887"/>
      </c:barChart>
      <c:catAx>
        <c:axId val="407689599"/>
        <c:scaling>
          <c:orientation val="maxMin"/>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800" b="1" i="0" u="none" strike="noStrike" kern="1200" cap="none" spc="0" normalizeH="0" baseline="0">
                <a:solidFill>
                  <a:sysClr val="windowText" lastClr="000000"/>
                </a:solidFill>
                <a:latin typeface="+mn-lt"/>
                <a:ea typeface="+mn-ea"/>
                <a:cs typeface="+mn-cs"/>
              </a:defRPr>
            </a:pPr>
            <a:endParaRPr lang="en-US"/>
          </a:p>
        </c:txPr>
        <c:crossAx val="84827887"/>
        <c:crosses val="autoZero"/>
        <c:auto val="1"/>
        <c:lblAlgn val="ctr"/>
        <c:lblOffset val="100"/>
        <c:noMultiLvlLbl val="0"/>
      </c:catAx>
      <c:valAx>
        <c:axId val="84827887"/>
        <c:scaling>
          <c:orientation val="minMax"/>
          <c:max val="25"/>
          <c:min val="0"/>
        </c:scaling>
        <c:delete val="1"/>
        <c:axPos val="t"/>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crossAx val="407689599"/>
        <c:crosses val="autoZero"/>
        <c:crossBetween val="between"/>
        <c:majorUnit val="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1" i="0" u="none" strike="noStrike" kern="1200" cap="none" spc="0" normalizeH="0" baseline="0">
                <a:solidFill>
                  <a:sysClr val="windowText" lastClr="000000"/>
                </a:solidFill>
                <a:latin typeface="+mn-lt"/>
                <a:ea typeface="+mj-ea"/>
                <a:cs typeface="+mj-cs"/>
              </a:defRPr>
            </a:pPr>
            <a:r>
              <a:rPr lang="en-US" sz="1000" b="1">
                <a:solidFill>
                  <a:sysClr val="windowText" lastClr="000000"/>
                </a:solidFill>
                <a:latin typeface="+mn-lt"/>
              </a:rPr>
              <a:t>Top Regional Countries</a:t>
            </a:r>
          </a:p>
        </c:rich>
      </c:tx>
      <c:overlay val="0"/>
      <c:spPr>
        <a:noFill/>
        <a:ln>
          <a:noFill/>
        </a:ln>
        <a:effectLst/>
      </c:spPr>
      <c:txPr>
        <a:bodyPr rot="0" spcFirstLastPara="1" vertOverflow="ellipsis" vert="horz" wrap="square" anchor="ctr" anchorCtr="1"/>
        <a:lstStyle/>
        <a:p>
          <a:pPr>
            <a:defRPr sz="1000" b="1" i="0" u="none" strike="noStrike" kern="1200" cap="none" spc="0" normalizeH="0" baseline="0">
              <a:solidFill>
                <a:sysClr val="windowText" lastClr="000000"/>
              </a:solidFill>
              <a:latin typeface="+mn-lt"/>
              <a:ea typeface="+mj-ea"/>
              <a:cs typeface="+mj-cs"/>
            </a:defRPr>
          </a:pPr>
          <a:endParaRPr lang="en-US"/>
        </a:p>
      </c:txPr>
    </c:title>
    <c:autoTitleDeleted val="0"/>
    <c:plotArea>
      <c:layout/>
      <c:barChart>
        <c:barDir val="bar"/>
        <c:grouping val="clustered"/>
        <c:varyColors val="0"/>
        <c:ser>
          <c:idx val="0"/>
          <c:order val="0"/>
          <c:spPr>
            <a:solidFill>
              <a:schemeClr val="accent5">
                <a:lumMod val="75000"/>
              </a:schemeClr>
            </a:solidFill>
            <a:ln>
              <a:noFill/>
            </a:ln>
            <a:effectLst/>
          </c:spPr>
          <c:invertIfNegative val="0"/>
          <c:cat>
            <c:strRef>
              <c:f>Sheet2!$A$27:$A$36</c:f>
              <c:strCache>
                <c:ptCount val="10"/>
                <c:pt idx="0">
                  <c:v>BARBADOS</c:v>
                </c:pt>
                <c:pt idx="1">
                  <c:v>JAMAICA</c:v>
                </c:pt>
                <c:pt idx="2">
                  <c:v>GUYANA</c:v>
                </c:pt>
                <c:pt idx="3">
                  <c:v>ST VINCENT &amp; GRENADINES</c:v>
                </c:pt>
                <c:pt idx="4">
                  <c:v>ST LUCIA</c:v>
                </c:pt>
                <c:pt idx="5">
                  <c:v>THE BAHAMAS</c:v>
                </c:pt>
                <c:pt idx="6">
                  <c:v>GRENADA</c:v>
                </c:pt>
                <c:pt idx="7">
                  <c:v>BELIZE</c:v>
                </c:pt>
                <c:pt idx="8">
                  <c:v>DOMINICA</c:v>
                </c:pt>
                <c:pt idx="9">
                  <c:v>ST KITTS &amp; NEVIS</c:v>
                </c:pt>
              </c:strCache>
            </c:strRef>
          </c:cat>
          <c:val>
            <c:numRef>
              <c:f>Sheet2!$B$27:$B$36</c:f>
              <c:numCache>
                <c:formatCode>General</c:formatCode>
                <c:ptCount val="10"/>
                <c:pt idx="0">
                  <c:v>162</c:v>
                </c:pt>
                <c:pt idx="1">
                  <c:v>139</c:v>
                </c:pt>
                <c:pt idx="2">
                  <c:v>114</c:v>
                </c:pt>
                <c:pt idx="3">
                  <c:v>70</c:v>
                </c:pt>
                <c:pt idx="4">
                  <c:v>69</c:v>
                </c:pt>
                <c:pt idx="5">
                  <c:v>59</c:v>
                </c:pt>
                <c:pt idx="6">
                  <c:v>52</c:v>
                </c:pt>
                <c:pt idx="7">
                  <c:v>44</c:v>
                </c:pt>
                <c:pt idx="8">
                  <c:v>22</c:v>
                </c:pt>
                <c:pt idx="9">
                  <c:v>22</c:v>
                </c:pt>
              </c:numCache>
            </c:numRef>
          </c:val>
          <c:extLst>
            <c:ext xmlns:c16="http://schemas.microsoft.com/office/drawing/2014/chart" uri="{C3380CC4-5D6E-409C-BE32-E72D297353CC}">
              <c16:uniqueId val="{00000000-B8D8-4E28-8BEE-3BE0B9E90173}"/>
            </c:ext>
          </c:extLst>
        </c:ser>
        <c:dLbls>
          <c:showLegendKey val="0"/>
          <c:showVal val="0"/>
          <c:showCatName val="0"/>
          <c:showSerName val="0"/>
          <c:showPercent val="0"/>
          <c:showBubbleSize val="0"/>
        </c:dLbls>
        <c:gapWidth val="60"/>
        <c:axId val="1771011583"/>
        <c:axId val="1941571759"/>
      </c:barChart>
      <c:catAx>
        <c:axId val="1771011583"/>
        <c:scaling>
          <c:orientation val="maxMin"/>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800" b="1" i="0" u="none" strike="noStrike" kern="1200" cap="none" spc="0" normalizeH="0" baseline="0">
                <a:solidFill>
                  <a:sysClr val="windowText" lastClr="000000"/>
                </a:solidFill>
                <a:latin typeface="+mn-lt"/>
                <a:ea typeface="+mn-ea"/>
                <a:cs typeface="+mn-cs"/>
              </a:defRPr>
            </a:pPr>
            <a:endParaRPr lang="en-US"/>
          </a:p>
        </c:txPr>
        <c:crossAx val="1941571759"/>
        <c:crosses val="autoZero"/>
        <c:auto val="1"/>
        <c:lblAlgn val="ctr"/>
        <c:lblOffset val="100"/>
        <c:noMultiLvlLbl val="0"/>
      </c:catAx>
      <c:valAx>
        <c:axId val="1941571759"/>
        <c:scaling>
          <c:orientation val="minMax"/>
        </c:scaling>
        <c:delete val="1"/>
        <c:axPos val="t"/>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crossAx val="1771011583"/>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65D6D93-D483-41B9-8141-7FEEFCCEE5C9}" type="datetimeFigureOut">
              <a:rPr lang="en-GB" smtClean="0"/>
              <a:pPr/>
              <a:t>10/02/2026</a:t>
            </a:fld>
            <a:endParaRPr lang="en-GB"/>
          </a:p>
        </p:txBody>
      </p:sp>
      <p:sp>
        <p:nvSpPr>
          <p:cNvPr id="4" name="Slide Image Placeholder 3"/>
          <p:cNvSpPr>
            <a:spLocks noGrp="1" noRot="1" noChangeAspect="1"/>
          </p:cNvSpPr>
          <p:nvPr>
            <p:ph type="sldImg" idx="2"/>
          </p:nvPr>
        </p:nvSpPr>
        <p:spPr>
          <a:xfrm>
            <a:off x="2552700" y="1162050"/>
            <a:ext cx="19050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C945127-6203-4146-924E-D4BEAAB71A46}" type="slidenum">
              <a:rPr lang="en-GB" smtClean="0"/>
              <a:pPr/>
              <a:t>‹#›</a:t>
            </a:fld>
            <a:endParaRPr lang="en-GB"/>
          </a:p>
        </p:txBody>
      </p:sp>
    </p:spTree>
    <p:extLst>
      <p:ext uri="{BB962C8B-B14F-4D97-AF65-F5344CB8AC3E}">
        <p14:creationId xmlns:p14="http://schemas.microsoft.com/office/powerpoint/2010/main" val="800671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52700" y="1162050"/>
            <a:ext cx="1905000" cy="31369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C945127-6203-4146-924E-D4BEAAB71A46}" type="slidenum">
              <a:rPr lang="en-GB" smtClean="0"/>
              <a:pPr/>
              <a:t>1</a:t>
            </a:fld>
            <a:endParaRPr lang="en-GB"/>
          </a:p>
        </p:txBody>
      </p:sp>
    </p:spTree>
    <p:extLst>
      <p:ext uri="{BB962C8B-B14F-4D97-AF65-F5344CB8AC3E}">
        <p14:creationId xmlns:p14="http://schemas.microsoft.com/office/powerpoint/2010/main" val="2428401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DD506-6D43-4EF9-B139-8F2E3FBF792C}"/>
              </a:ext>
            </a:extLst>
          </p:cNvPr>
          <p:cNvSpPr>
            <a:spLocks noGrp="1"/>
          </p:cNvSpPr>
          <p:nvPr>
            <p:ph type="ctrTitle"/>
          </p:nvPr>
        </p:nvSpPr>
        <p:spPr>
          <a:xfrm>
            <a:off x="971550" y="2095078"/>
            <a:ext cx="5829300" cy="445685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3DC60B21-ECDA-4AE2-93C5-05C22E933ABE}"/>
              </a:ext>
            </a:extLst>
          </p:cNvPr>
          <p:cNvSpPr>
            <a:spLocks noGrp="1"/>
          </p:cNvSpPr>
          <p:nvPr>
            <p:ph type="subTitle" idx="1"/>
          </p:nvPr>
        </p:nvSpPr>
        <p:spPr>
          <a:xfrm>
            <a:off x="971550" y="6723804"/>
            <a:ext cx="5829300" cy="3090756"/>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B00B068B-717E-4063-ADB4-BDE41AF11FE7}"/>
              </a:ext>
            </a:extLst>
          </p:cNvPr>
          <p:cNvSpPr>
            <a:spLocks noGrp="1"/>
          </p:cNvSpPr>
          <p:nvPr>
            <p:ph type="dt" sz="half" idx="10"/>
          </p:nvPr>
        </p:nvSpPr>
        <p:spPr/>
        <p:txBody>
          <a:bodyPr/>
          <a:lstStyle/>
          <a:p>
            <a:fld id="{6AD6EE87-EBD5-4F12-A48A-63ACA297AC8F}" type="datetimeFigureOut">
              <a:rPr lang="en-US" smtClean="0"/>
              <a:pPr/>
              <a:t>2/10/2026</a:t>
            </a:fld>
            <a:endParaRPr lang="en-US" dirty="0"/>
          </a:p>
        </p:txBody>
      </p:sp>
      <p:sp>
        <p:nvSpPr>
          <p:cNvPr id="5" name="Footer Placeholder 4">
            <a:extLst>
              <a:ext uri="{FF2B5EF4-FFF2-40B4-BE49-F238E27FC236}">
                <a16:creationId xmlns:a16="http://schemas.microsoft.com/office/drawing/2014/main" id="{B1290B62-70F7-465C-911A-F6E415D9F0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E8EB37-5AF0-4244-943E-F53756F652BB}"/>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9680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A698D-4F97-4C36-BFFE-8A1CA7F0CD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B57921-EB45-492B-9236-FFFAEC9913F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02E0B-0552-48A0-A810-5E9FFC1A1DB4}"/>
              </a:ext>
            </a:extLst>
          </p:cNvPr>
          <p:cNvSpPr>
            <a:spLocks noGrp="1"/>
          </p:cNvSpPr>
          <p:nvPr>
            <p:ph type="dt" sz="half" idx="10"/>
          </p:nvPr>
        </p:nvSpPr>
        <p:spPr/>
        <p:txBody>
          <a:bodyPr/>
          <a:lstStyle/>
          <a:p>
            <a:fld id="{4CD73815-2707-4475-8F1A-B873CB631BB4}" type="datetimeFigureOut">
              <a:rPr lang="en-US" smtClean="0"/>
              <a:pPr/>
              <a:t>2/10/2026</a:t>
            </a:fld>
            <a:endParaRPr lang="en-US" dirty="0"/>
          </a:p>
        </p:txBody>
      </p:sp>
      <p:sp>
        <p:nvSpPr>
          <p:cNvPr id="5" name="Footer Placeholder 4">
            <a:extLst>
              <a:ext uri="{FF2B5EF4-FFF2-40B4-BE49-F238E27FC236}">
                <a16:creationId xmlns:a16="http://schemas.microsoft.com/office/drawing/2014/main" id="{C4204E6F-894A-4444-B5CA-DC9E9F7297D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0D26DDD-D3E2-4C74-8538-9558D5AB743A}"/>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05815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ADBFCB-DC24-498B-9B63-D95E75DD17A9}"/>
              </a:ext>
            </a:extLst>
          </p:cNvPr>
          <p:cNvSpPr>
            <a:spLocks noGrp="1"/>
          </p:cNvSpPr>
          <p:nvPr>
            <p:ph type="title" orient="vert"/>
          </p:nvPr>
        </p:nvSpPr>
        <p:spPr>
          <a:xfrm>
            <a:off x="5562124" y="681567"/>
            <a:ext cx="1675924" cy="10848764"/>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E6FF25-ECD6-4693-B321-28BA07973042}"/>
              </a:ext>
            </a:extLst>
          </p:cNvPr>
          <p:cNvSpPr>
            <a:spLocks noGrp="1"/>
          </p:cNvSpPr>
          <p:nvPr>
            <p:ph type="body" orient="vert" idx="1"/>
          </p:nvPr>
        </p:nvSpPr>
        <p:spPr>
          <a:xfrm>
            <a:off x="534353" y="681567"/>
            <a:ext cx="4930616"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14AD0B-2D83-4B92-9352-2BC8051A72E8}"/>
              </a:ext>
            </a:extLst>
          </p:cNvPr>
          <p:cNvSpPr>
            <a:spLocks noGrp="1"/>
          </p:cNvSpPr>
          <p:nvPr>
            <p:ph type="dt" sz="half" idx="10"/>
          </p:nvPr>
        </p:nvSpPr>
        <p:spPr/>
        <p:txBody>
          <a:bodyPr/>
          <a:lstStyle/>
          <a:p>
            <a:fld id="{2A4AFB99-0EAB-4182-AFF8-E214C82A68F6}" type="datetimeFigureOut">
              <a:rPr lang="en-US" smtClean="0"/>
              <a:pPr/>
              <a:t>2/10/2026</a:t>
            </a:fld>
            <a:endParaRPr lang="en-US" dirty="0"/>
          </a:p>
        </p:txBody>
      </p:sp>
      <p:sp>
        <p:nvSpPr>
          <p:cNvPr id="5" name="Footer Placeholder 4">
            <a:extLst>
              <a:ext uri="{FF2B5EF4-FFF2-40B4-BE49-F238E27FC236}">
                <a16:creationId xmlns:a16="http://schemas.microsoft.com/office/drawing/2014/main" id="{C75C8FEA-8E43-4AE0-9F0E-DA845C419BF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BA8E225-0481-49F3-8A9A-8CC5BF91A28E}"/>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0016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31265-107E-4EA0-A4B1-1BBE146532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092588-9FA9-4F68-9D75-0D1DB40108B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53948F-C813-42FF-AAD9-2605BE1143C9}"/>
              </a:ext>
            </a:extLst>
          </p:cNvPr>
          <p:cNvSpPr>
            <a:spLocks noGrp="1"/>
          </p:cNvSpPr>
          <p:nvPr>
            <p:ph type="dt" sz="half" idx="10"/>
          </p:nvPr>
        </p:nvSpPr>
        <p:spPr/>
        <p:txBody>
          <a:bodyPr/>
          <a:lstStyle/>
          <a:p>
            <a:fld id="{A5D3794B-289A-4A80-97D7-111025398D45}" type="datetimeFigureOut">
              <a:rPr lang="en-US" smtClean="0"/>
              <a:pPr/>
              <a:t>2/10/2026</a:t>
            </a:fld>
            <a:endParaRPr lang="en-US" dirty="0"/>
          </a:p>
        </p:txBody>
      </p:sp>
      <p:sp>
        <p:nvSpPr>
          <p:cNvPr id="5" name="Footer Placeholder 4">
            <a:extLst>
              <a:ext uri="{FF2B5EF4-FFF2-40B4-BE49-F238E27FC236}">
                <a16:creationId xmlns:a16="http://schemas.microsoft.com/office/drawing/2014/main" id="{3B4FE8CF-2AF7-49BB-B6EC-0FFB2A57C9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B2E402-2682-4DF5-8E87-DF34ACDBBF33}"/>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96126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9DE54-E7C7-4C41-8A85-9FEF42A0E66A}"/>
              </a:ext>
            </a:extLst>
          </p:cNvPr>
          <p:cNvSpPr>
            <a:spLocks noGrp="1"/>
          </p:cNvSpPr>
          <p:nvPr>
            <p:ph type="title"/>
          </p:nvPr>
        </p:nvSpPr>
        <p:spPr>
          <a:xfrm>
            <a:off x="530304" y="3191512"/>
            <a:ext cx="6703695" cy="5325109"/>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9F7CCD45-B03B-418E-AE1F-6F4464F0C1CB}"/>
              </a:ext>
            </a:extLst>
          </p:cNvPr>
          <p:cNvSpPr>
            <a:spLocks noGrp="1"/>
          </p:cNvSpPr>
          <p:nvPr>
            <p:ph type="body" idx="1"/>
          </p:nvPr>
        </p:nvSpPr>
        <p:spPr>
          <a:xfrm>
            <a:off x="530304" y="8566999"/>
            <a:ext cx="6703695" cy="2800349"/>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48019C-5597-4CE6-AC4D-A8C5BE709704}"/>
              </a:ext>
            </a:extLst>
          </p:cNvPr>
          <p:cNvSpPr>
            <a:spLocks noGrp="1"/>
          </p:cNvSpPr>
          <p:nvPr>
            <p:ph type="dt" sz="half" idx="10"/>
          </p:nvPr>
        </p:nvSpPr>
        <p:spPr/>
        <p:txBody>
          <a:bodyPr/>
          <a:lstStyle/>
          <a:p>
            <a:fld id="{5A61015F-7CC6-4D0A-9D87-873EA4C304CC}" type="datetimeFigureOut">
              <a:rPr lang="en-US" smtClean="0"/>
              <a:pPr/>
              <a:t>2/10/2026</a:t>
            </a:fld>
            <a:endParaRPr lang="en-US" dirty="0"/>
          </a:p>
        </p:txBody>
      </p:sp>
      <p:sp>
        <p:nvSpPr>
          <p:cNvPr id="5" name="Footer Placeholder 4">
            <a:extLst>
              <a:ext uri="{FF2B5EF4-FFF2-40B4-BE49-F238E27FC236}">
                <a16:creationId xmlns:a16="http://schemas.microsoft.com/office/drawing/2014/main" id="{37CF3712-9FF8-403E-B11D-4B54D9E2824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F1E1218-55D6-4EC1-AE0A-55B499EECCCB}"/>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13319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5C36C-AF49-408B-A810-AE03827EF9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D03CD1-D863-4DC7-BDA2-8289931FA4C0}"/>
              </a:ext>
            </a:extLst>
          </p:cNvPr>
          <p:cNvSpPr>
            <a:spLocks noGrp="1"/>
          </p:cNvSpPr>
          <p:nvPr>
            <p:ph sz="half" idx="1"/>
          </p:nvPr>
        </p:nvSpPr>
        <p:spPr>
          <a:xfrm>
            <a:off x="534353"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DA24F5-A846-4B81-9AD6-17602E6D8333}"/>
              </a:ext>
            </a:extLst>
          </p:cNvPr>
          <p:cNvSpPr>
            <a:spLocks noGrp="1"/>
          </p:cNvSpPr>
          <p:nvPr>
            <p:ph sz="half" idx="2"/>
          </p:nvPr>
        </p:nvSpPr>
        <p:spPr>
          <a:xfrm>
            <a:off x="3934778"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A76BA7-8DDD-4768-935C-BD279CCD18BC}"/>
              </a:ext>
            </a:extLst>
          </p:cNvPr>
          <p:cNvSpPr>
            <a:spLocks noGrp="1"/>
          </p:cNvSpPr>
          <p:nvPr>
            <p:ph type="dt" sz="half" idx="10"/>
          </p:nvPr>
        </p:nvSpPr>
        <p:spPr/>
        <p:txBody>
          <a:bodyPr/>
          <a:lstStyle/>
          <a:p>
            <a:fld id="{93C6A301-0538-44EC-B09D-202E1042A48B}" type="datetimeFigureOut">
              <a:rPr lang="en-US" smtClean="0"/>
              <a:pPr/>
              <a:t>2/10/2026</a:t>
            </a:fld>
            <a:endParaRPr lang="en-US" dirty="0"/>
          </a:p>
        </p:txBody>
      </p:sp>
      <p:sp>
        <p:nvSpPr>
          <p:cNvPr id="6" name="Footer Placeholder 5">
            <a:extLst>
              <a:ext uri="{FF2B5EF4-FFF2-40B4-BE49-F238E27FC236}">
                <a16:creationId xmlns:a16="http://schemas.microsoft.com/office/drawing/2014/main" id="{3DA8901F-921C-436D-AB44-6C4EE9F1AD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97A377B-F1A5-4411-9519-CA50581D74C3}"/>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53391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B432E-CA0C-4B66-B6E4-32DDD74213FE}"/>
              </a:ext>
            </a:extLst>
          </p:cNvPr>
          <p:cNvSpPr>
            <a:spLocks noGrp="1"/>
          </p:cNvSpPr>
          <p:nvPr>
            <p:ph type="title"/>
          </p:nvPr>
        </p:nvSpPr>
        <p:spPr>
          <a:xfrm>
            <a:off x="535365" y="681568"/>
            <a:ext cx="6703695" cy="2474384"/>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4FE8C7-B18D-494B-9F3E-D2D5B0386E1D}"/>
              </a:ext>
            </a:extLst>
          </p:cNvPr>
          <p:cNvSpPr>
            <a:spLocks noGrp="1"/>
          </p:cNvSpPr>
          <p:nvPr>
            <p:ph type="body" idx="1"/>
          </p:nvPr>
        </p:nvSpPr>
        <p:spPr>
          <a:xfrm>
            <a:off x="535365" y="3138171"/>
            <a:ext cx="3288089" cy="1537969"/>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5C70EC67-FF57-41D4-942A-12D989F6946F}"/>
              </a:ext>
            </a:extLst>
          </p:cNvPr>
          <p:cNvSpPr>
            <a:spLocks noGrp="1"/>
          </p:cNvSpPr>
          <p:nvPr>
            <p:ph sz="half" idx="2"/>
          </p:nvPr>
        </p:nvSpPr>
        <p:spPr>
          <a:xfrm>
            <a:off x="535365" y="4676140"/>
            <a:ext cx="3288089"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30C5C2-3AE7-43D1-8268-6937A779D2AC}"/>
              </a:ext>
            </a:extLst>
          </p:cNvPr>
          <p:cNvSpPr>
            <a:spLocks noGrp="1"/>
          </p:cNvSpPr>
          <p:nvPr>
            <p:ph type="body" sz="quarter" idx="3"/>
          </p:nvPr>
        </p:nvSpPr>
        <p:spPr>
          <a:xfrm>
            <a:off x="3934778" y="3138171"/>
            <a:ext cx="3304282" cy="1537969"/>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319BC97A-30E1-4F17-BD38-280C325105D7}"/>
              </a:ext>
            </a:extLst>
          </p:cNvPr>
          <p:cNvSpPr>
            <a:spLocks noGrp="1"/>
          </p:cNvSpPr>
          <p:nvPr>
            <p:ph sz="quarter" idx="4"/>
          </p:nvPr>
        </p:nvSpPr>
        <p:spPr>
          <a:xfrm>
            <a:off x="3934778" y="4676140"/>
            <a:ext cx="3304282"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892E05-5B53-4745-A47D-34E1FAA53083}"/>
              </a:ext>
            </a:extLst>
          </p:cNvPr>
          <p:cNvSpPr>
            <a:spLocks noGrp="1"/>
          </p:cNvSpPr>
          <p:nvPr>
            <p:ph type="dt" sz="half" idx="10"/>
          </p:nvPr>
        </p:nvSpPr>
        <p:spPr/>
        <p:txBody>
          <a:bodyPr/>
          <a:lstStyle/>
          <a:p>
            <a:fld id="{D789574A-8875-45EF-8EA2-3CAA0F7ABC4C}" type="datetimeFigureOut">
              <a:rPr lang="en-US" smtClean="0"/>
              <a:pPr/>
              <a:t>2/10/2026</a:t>
            </a:fld>
            <a:endParaRPr lang="en-US" dirty="0"/>
          </a:p>
        </p:txBody>
      </p:sp>
      <p:sp>
        <p:nvSpPr>
          <p:cNvPr id="8" name="Footer Placeholder 7">
            <a:extLst>
              <a:ext uri="{FF2B5EF4-FFF2-40B4-BE49-F238E27FC236}">
                <a16:creationId xmlns:a16="http://schemas.microsoft.com/office/drawing/2014/main" id="{1CBB84D1-BA4E-49A7-82A4-FD9B9673A7F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E49B50-EF77-4593-A273-A7C8A7EDC195}"/>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54176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288BD-A610-4324-BFFC-80E757EF8D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6F6AE8-368C-4313-8116-69A231A32B0F}"/>
              </a:ext>
            </a:extLst>
          </p:cNvPr>
          <p:cNvSpPr>
            <a:spLocks noGrp="1"/>
          </p:cNvSpPr>
          <p:nvPr>
            <p:ph type="dt" sz="half" idx="10"/>
          </p:nvPr>
        </p:nvSpPr>
        <p:spPr/>
        <p:txBody>
          <a:bodyPr/>
          <a:lstStyle/>
          <a:p>
            <a:fld id="{67EF4D4C-5367-4C26-9E2B-D8088D7FCA81}" type="datetimeFigureOut">
              <a:rPr lang="en-US" smtClean="0"/>
              <a:pPr/>
              <a:t>2/10/2026</a:t>
            </a:fld>
            <a:endParaRPr lang="en-US" dirty="0"/>
          </a:p>
        </p:txBody>
      </p:sp>
      <p:sp>
        <p:nvSpPr>
          <p:cNvPr id="4" name="Footer Placeholder 3">
            <a:extLst>
              <a:ext uri="{FF2B5EF4-FFF2-40B4-BE49-F238E27FC236}">
                <a16:creationId xmlns:a16="http://schemas.microsoft.com/office/drawing/2014/main" id="{16BF9064-D49F-4EB0-93A7-D25143AD37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CB3F846-B6E9-4ABA-9D4B-2F17D124D991}"/>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31600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0446F2-20F7-4306-A40B-1B24E523CF90}"/>
              </a:ext>
            </a:extLst>
          </p:cNvPr>
          <p:cNvSpPr>
            <a:spLocks noGrp="1"/>
          </p:cNvSpPr>
          <p:nvPr>
            <p:ph type="dt" sz="half" idx="10"/>
          </p:nvPr>
        </p:nvSpPr>
        <p:spPr/>
        <p:txBody>
          <a:bodyPr/>
          <a:lstStyle/>
          <a:p>
            <a:fld id="{56E91E96-98B0-4413-9547-46F3504108EF}" type="datetimeFigureOut">
              <a:rPr lang="en-US" smtClean="0"/>
              <a:pPr/>
              <a:t>2/10/2026</a:t>
            </a:fld>
            <a:endParaRPr lang="en-US" dirty="0"/>
          </a:p>
        </p:txBody>
      </p:sp>
      <p:sp>
        <p:nvSpPr>
          <p:cNvPr id="3" name="Footer Placeholder 2">
            <a:extLst>
              <a:ext uri="{FF2B5EF4-FFF2-40B4-BE49-F238E27FC236}">
                <a16:creationId xmlns:a16="http://schemas.microsoft.com/office/drawing/2014/main" id="{06D363D8-ED20-4BDE-8D5E-B663BF90CF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07CC498-F474-4874-9E07-A05D0ADE9D74}"/>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3283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97108-70C2-4CA7-B487-AEFA2A1F944E}"/>
              </a:ext>
            </a:extLst>
          </p:cNvPr>
          <p:cNvSpPr>
            <a:spLocks noGrp="1"/>
          </p:cNvSpPr>
          <p:nvPr>
            <p:ph type="title"/>
          </p:nvPr>
        </p:nvSpPr>
        <p:spPr>
          <a:xfrm>
            <a:off x="535365" y="853440"/>
            <a:ext cx="2506801" cy="298704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62334DB8-EA8E-464C-8605-2F56391617E1}"/>
              </a:ext>
            </a:extLst>
          </p:cNvPr>
          <p:cNvSpPr>
            <a:spLocks noGrp="1"/>
          </p:cNvSpPr>
          <p:nvPr>
            <p:ph idx="1"/>
          </p:nvPr>
        </p:nvSpPr>
        <p:spPr>
          <a:xfrm>
            <a:off x="3304282" y="1843194"/>
            <a:ext cx="3934778" cy="909743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1A24163-7BAE-405A-B6E9-3D5FAA507B59}"/>
              </a:ext>
            </a:extLst>
          </p:cNvPr>
          <p:cNvSpPr>
            <a:spLocks noGrp="1"/>
          </p:cNvSpPr>
          <p:nvPr>
            <p:ph type="body" sz="half" idx="2"/>
          </p:nvPr>
        </p:nvSpPr>
        <p:spPr>
          <a:xfrm>
            <a:off x="535365" y="3840480"/>
            <a:ext cx="2506801" cy="7114964"/>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9318EE7-29D3-4F58-A993-6A923D556769}"/>
              </a:ext>
            </a:extLst>
          </p:cNvPr>
          <p:cNvSpPr>
            <a:spLocks noGrp="1"/>
          </p:cNvSpPr>
          <p:nvPr>
            <p:ph type="dt" sz="half" idx="10"/>
          </p:nvPr>
        </p:nvSpPr>
        <p:spPr/>
        <p:txBody>
          <a:bodyPr/>
          <a:lstStyle/>
          <a:p>
            <a:fld id="{05C68B11-C5A8-448C-8CE9-B1A273C79CFC}" type="datetimeFigureOut">
              <a:rPr lang="en-US" smtClean="0"/>
              <a:pPr/>
              <a:t>2/10/2026</a:t>
            </a:fld>
            <a:endParaRPr lang="en-US" dirty="0"/>
          </a:p>
        </p:txBody>
      </p:sp>
      <p:sp>
        <p:nvSpPr>
          <p:cNvPr id="6" name="Footer Placeholder 5">
            <a:extLst>
              <a:ext uri="{FF2B5EF4-FFF2-40B4-BE49-F238E27FC236}">
                <a16:creationId xmlns:a16="http://schemas.microsoft.com/office/drawing/2014/main" id="{7DAE40BF-14AD-4B4D-82AF-A358261C3B3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36AD7EB-BBD8-4E68-9BA0-CC9502E2050C}"/>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4861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CD558-AE31-4B8C-BAE7-784B0CC08853}"/>
              </a:ext>
            </a:extLst>
          </p:cNvPr>
          <p:cNvSpPr>
            <a:spLocks noGrp="1"/>
          </p:cNvSpPr>
          <p:nvPr>
            <p:ph type="title"/>
          </p:nvPr>
        </p:nvSpPr>
        <p:spPr>
          <a:xfrm>
            <a:off x="535365" y="853440"/>
            <a:ext cx="2506801" cy="298704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1B858C41-81C3-42EF-84A8-7EFA2A77BF44}"/>
              </a:ext>
            </a:extLst>
          </p:cNvPr>
          <p:cNvSpPr>
            <a:spLocks noGrp="1"/>
          </p:cNvSpPr>
          <p:nvPr>
            <p:ph type="pic" idx="1"/>
          </p:nvPr>
        </p:nvSpPr>
        <p:spPr>
          <a:xfrm>
            <a:off x="3304282" y="1843194"/>
            <a:ext cx="3934778" cy="909743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17382D5D-B5D7-4C09-83CE-CCD16911C0C8}"/>
              </a:ext>
            </a:extLst>
          </p:cNvPr>
          <p:cNvSpPr>
            <a:spLocks noGrp="1"/>
          </p:cNvSpPr>
          <p:nvPr>
            <p:ph type="body" sz="half" idx="2"/>
          </p:nvPr>
        </p:nvSpPr>
        <p:spPr>
          <a:xfrm>
            <a:off x="535365" y="3840480"/>
            <a:ext cx="2506801" cy="7114964"/>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8A0AB91D-0B00-4BE6-AD67-636A281F9AC5}"/>
              </a:ext>
            </a:extLst>
          </p:cNvPr>
          <p:cNvSpPr>
            <a:spLocks noGrp="1"/>
          </p:cNvSpPr>
          <p:nvPr>
            <p:ph type="dt" sz="half" idx="10"/>
          </p:nvPr>
        </p:nvSpPr>
        <p:spPr/>
        <p:txBody>
          <a:bodyPr/>
          <a:lstStyle/>
          <a:p>
            <a:fld id="{C7616CA0-919D-4A49-9C8A-62FDFB3A5183}" type="datetimeFigureOut">
              <a:rPr lang="en-US" smtClean="0"/>
              <a:pPr/>
              <a:t>2/10/2026</a:t>
            </a:fld>
            <a:endParaRPr lang="en-US" dirty="0"/>
          </a:p>
        </p:txBody>
      </p:sp>
      <p:sp>
        <p:nvSpPr>
          <p:cNvPr id="6" name="Footer Placeholder 5">
            <a:extLst>
              <a:ext uri="{FF2B5EF4-FFF2-40B4-BE49-F238E27FC236}">
                <a16:creationId xmlns:a16="http://schemas.microsoft.com/office/drawing/2014/main" id="{471DFF29-647D-445F-B9E6-8FBF5911F2B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FB3E089-0E44-485B-81B1-8303039D4DF1}"/>
              </a:ext>
            </a:extLst>
          </p:cNvPr>
          <p:cNvSpPr>
            <a:spLocks noGrp="1"/>
          </p:cNvSpPr>
          <p:nvPr>
            <p:ph type="sldNum" sz="quarter" idx="12"/>
          </p:nvPr>
        </p:nvSpPr>
        <p:spPr/>
        <p:txBody>
          <a:bodyPr/>
          <a:lstStyle/>
          <a:p>
            <a:fld id="{867E5644-1E61-4311-A31E-84CB9C7AA8A9}" type="slidenum">
              <a:rPr lang="en-US" smtClean="0"/>
              <a:pPr/>
              <a:t>‹#›</a:t>
            </a:fld>
            <a:endParaRPr lang="en-US" dirty="0"/>
          </a:p>
        </p:txBody>
      </p:sp>
    </p:spTree>
    <p:extLst>
      <p:ext uri="{BB962C8B-B14F-4D97-AF65-F5344CB8AC3E}">
        <p14:creationId xmlns:p14="http://schemas.microsoft.com/office/powerpoint/2010/main" val="2480109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754D65-6763-4417-89CA-E98D3D522EC4}"/>
              </a:ext>
            </a:extLst>
          </p:cNvPr>
          <p:cNvSpPr>
            <a:spLocks noGrp="1"/>
          </p:cNvSpPr>
          <p:nvPr>
            <p:ph type="title"/>
          </p:nvPr>
        </p:nvSpPr>
        <p:spPr>
          <a:xfrm>
            <a:off x="534353" y="681568"/>
            <a:ext cx="6703695" cy="247438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DDE5C3-1D27-4FED-9EDC-17E4DF8B6DBB}"/>
              </a:ext>
            </a:extLst>
          </p:cNvPr>
          <p:cNvSpPr>
            <a:spLocks noGrp="1"/>
          </p:cNvSpPr>
          <p:nvPr>
            <p:ph type="body" idx="1"/>
          </p:nvPr>
        </p:nvSpPr>
        <p:spPr>
          <a:xfrm>
            <a:off x="534353" y="3407833"/>
            <a:ext cx="670369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95864-33DE-4B56-914F-D0BFC2129596}"/>
              </a:ext>
            </a:extLst>
          </p:cNvPr>
          <p:cNvSpPr>
            <a:spLocks noGrp="1"/>
          </p:cNvSpPr>
          <p:nvPr>
            <p:ph type="dt" sz="half" idx="2"/>
          </p:nvPr>
        </p:nvSpPr>
        <p:spPr>
          <a:xfrm>
            <a:off x="534353" y="11865187"/>
            <a:ext cx="1748790" cy="681567"/>
          </a:xfrm>
          <a:prstGeom prst="rect">
            <a:avLst/>
          </a:prstGeom>
        </p:spPr>
        <p:txBody>
          <a:bodyPr vert="horz" lIns="91440" tIns="45720" rIns="91440" bIns="45720" rtlCol="0" anchor="ctr"/>
          <a:lstStyle>
            <a:lvl1pPr algn="l">
              <a:defRPr sz="765">
                <a:solidFill>
                  <a:schemeClr val="tx1">
                    <a:tint val="75000"/>
                  </a:schemeClr>
                </a:solidFill>
              </a:defRPr>
            </a:lvl1pPr>
          </a:lstStyle>
          <a:p>
            <a:fld id="{90298CD5-6C1E-4009-B41F-6DF62E31D3BE}" type="datetimeFigureOut">
              <a:rPr lang="en-US" smtClean="0"/>
              <a:pPr/>
              <a:t>2/10/2026</a:t>
            </a:fld>
            <a:endParaRPr lang="en-US" dirty="0"/>
          </a:p>
        </p:txBody>
      </p:sp>
      <p:sp>
        <p:nvSpPr>
          <p:cNvPr id="5" name="Footer Placeholder 4">
            <a:extLst>
              <a:ext uri="{FF2B5EF4-FFF2-40B4-BE49-F238E27FC236}">
                <a16:creationId xmlns:a16="http://schemas.microsoft.com/office/drawing/2014/main" id="{A6AFA7FB-ADE6-4E84-A754-4C66D8028E95}"/>
              </a:ext>
            </a:extLst>
          </p:cNvPr>
          <p:cNvSpPr>
            <a:spLocks noGrp="1"/>
          </p:cNvSpPr>
          <p:nvPr>
            <p:ph type="ftr" sz="quarter" idx="3"/>
          </p:nvPr>
        </p:nvSpPr>
        <p:spPr>
          <a:xfrm>
            <a:off x="2574608" y="11865187"/>
            <a:ext cx="2623185" cy="68156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B8B6C19-04B8-4789-BD24-8156F177E642}"/>
              </a:ext>
            </a:extLst>
          </p:cNvPr>
          <p:cNvSpPr>
            <a:spLocks noGrp="1"/>
          </p:cNvSpPr>
          <p:nvPr>
            <p:ph type="sldNum" sz="quarter" idx="4"/>
          </p:nvPr>
        </p:nvSpPr>
        <p:spPr>
          <a:xfrm>
            <a:off x="5489258" y="11865187"/>
            <a:ext cx="1748790" cy="681567"/>
          </a:xfrm>
          <a:prstGeom prst="rect">
            <a:avLst/>
          </a:prstGeom>
        </p:spPr>
        <p:txBody>
          <a:bodyPr vert="horz" lIns="91440" tIns="45720" rIns="91440" bIns="45720" rtlCol="0" anchor="ctr"/>
          <a:lstStyle>
            <a:lvl1pPr algn="r">
              <a:defRPr sz="765">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086222"/>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sta.uwi.edu/programmes" TargetMode="External"/><Relationship Id="rId13" Type="http://schemas.openxmlformats.org/officeDocument/2006/relationships/chart" Target="../charts/chart2.xml"/><Relationship Id="rId3" Type="http://schemas.openxmlformats.org/officeDocument/2006/relationships/image" Target="../media/image1.jpg"/><Relationship Id="rId7" Type="http://schemas.openxmlformats.org/officeDocument/2006/relationships/hyperlink" Target="https://sta.uwi.edu/academics" TargetMode="External"/><Relationship Id="rId12"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ta.uwi.edu/research/" TargetMode="External"/><Relationship Id="rId11" Type="http://schemas.openxmlformats.org/officeDocument/2006/relationships/image" Target="../media/image2.jpeg"/><Relationship Id="rId5" Type="http://schemas.openxmlformats.org/officeDocument/2006/relationships/hyperlink" Target="https://sta.uwi.edu/admissions/undergrad/faqs_resources.asp" TargetMode="External"/><Relationship Id="rId10" Type="http://schemas.openxmlformats.org/officeDocument/2006/relationships/hyperlink" Target="http://sta.uwi.edu/copir/" TargetMode="External"/><Relationship Id="rId4" Type="http://schemas.openxmlformats.org/officeDocument/2006/relationships/hyperlink" Target="https://sta.uwi.edu/about" TargetMode="External"/><Relationship Id="rId9" Type="http://schemas.openxmlformats.org/officeDocument/2006/relationships/hyperlink" Target="http://sta.uwi.edu/news/reports/default.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51">
            <a:extLst>
              <a:ext uri="{FF2B5EF4-FFF2-40B4-BE49-F238E27FC236}">
                <a16:creationId xmlns:a16="http://schemas.microsoft.com/office/drawing/2014/main" id="{535CECDA-5E78-4019-BDD0-B28ACB732BF8}"/>
              </a:ext>
            </a:extLst>
          </p:cNvPr>
          <p:cNvPicPr>
            <a:picLocks noChangeAspect="1"/>
          </p:cNvPicPr>
          <p:nvPr/>
        </p:nvPicPr>
        <p:blipFill>
          <a:blip r:embed="rId3"/>
          <a:stretch>
            <a:fillRect/>
          </a:stretch>
        </p:blipFill>
        <p:spPr>
          <a:xfrm>
            <a:off x="-10990" y="0"/>
            <a:ext cx="7783389" cy="12801600"/>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2583003832"/>
              </p:ext>
            </p:extLst>
          </p:nvPr>
        </p:nvGraphicFramePr>
        <p:xfrm>
          <a:off x="256099" y="1160054"/>
          <a:ext cx="7260202" cy="1708898"/>
        </p:xfrm>
        <a:graphic>
          <a:graphicData uri="http://schemas.openxmlformats.org/drawingml/2006/table">
            <a:tbl>
              <a:tblPr firstRow="1" bandRow="1">
                <a:tableStyleId>{EB344D84-9AFB-497E-A393-DC336BA19D2E}</a:tableStyleId>
              </a:tblPr>
              <a:tblGrid>
                <a:gridCol w="7260202">
                  <a:extLst>
                    <a:ext uri="{9D8B030D-6E8A-4147-A177-3AD203B41FA5}">
                      <a16:colId xmlns:a16="http://schemas.microsoft.com/office/drawing/2014/main" val="20000"/>
                    </a:ext>
                  </a:extLst>
                </a:gridCol>
              </a:tblGrid>
              <a:tr h="448975">
                <a:tc>
                  <a:txBody>
                    <a:bodyPr/>
                    <a:lstStyle/>
                    <a:p>
                      <a:pPr marL="0" marR="0" indent="0" algn="ctr" defTabSz="685068" rtl="0" eaLnBrk="1" fontAlgn="auto" latinLnBrk="0" hangingPunct="1">
                        <a:lnSpc>
                          <a:spcPct val="100000"/>
                        </a:lnSpc>
                        <a:spcBef>
                          <a:spcPts val="0"/>
                        </a:spcBef>
                        <a:spcAft>
                          <a:spcPts val="0"/>
                        </a:spcAft>
                        <a:buClrTx/>
                        <a:buSzTx/>
                        <a:buFontTx/>
                        <a:buNone/>
                        <a:tabLst/>
                        <a:defRPr/>
                      </a:pPr>
                      <a:r>
                        <a:rPr lang="en-US" sz="2000" b="1" kern="1200" dirty="0">
                          <a:solidFill>
                            <a:schemeClr val="bg1"/>
                          </a:solidFill>
                          <a:effectLst/>
                          <a:latin typeface="+mn-lt"/>
                          <a:ea typeface="+mn-ea"/>
                          <a:cs typeface="+mn-cs"/>
                        </a:rPr>
                        <a:t>THE ST. AUGUSTINE CAMPUS </a:t>
                      </a:r>
                    </a:p>
                    <a:p>
                      <a:pPr marL="0" marR="0" indent="0" algn="ctr" rtl="0" eaLnBrk="1" fontAlgn="auto" latinLnBrk="0" hangingPunct="1">
                        <a:lnSpc>
                          <a:spcPct val="100000"/>
                        </a:lnSpc>
                        <a:spcBef>
                          <a:spcPts val="0"/>
                        </a:spcBef>
                        <a:spcAft>
                          <a:spcPts val="0"/>
                        </a:spcAft>
                        <a:buClrTx/>
                        <a:buSzTx/>
                        <a:buFontTx/>
                        <a:buNone/>
                      </a:pPr>
                      <a:r>
                        <a:rPr lang="en-US" sz="2000" b="1" kern="1200" dirty="0">
                          <a:solidFill>
                            <a:schemeClr val="bg1"/>
                          </a:solidFill>
                          <a:effectLst/>
                        </a:rPr>
                        <a:t>QUICK FACTS AND STATISTICS 2024/2025</a:t>
                      </a:r>
                      <a:endParaRPr lang="en-GB" sz="2000" b="1" dirty="0">
                        <a:solidFill>
                          <a:schemeClr val="bg1"/>
                        </a:solidFill>
                        <a:latin typeface="Trebuchet MS" panose="020B0603020202020204" pitchFamily="34" charset="0"/>
                      </a:endParaRPr>
                    </a:p>
                  </a:txBody>
                  <a:tcPr marL="78861" marR="78861" marT="39430" marB="39430" anchor="ctr">
                    <a:lnL>
                      <a:noFill/>
                    </a:lnL>
                    <a:lnR>
                      <a:noFill/>
                    </a:lnR>
                    <a:lnT w="28575" cap="flat" cmpd="sng" algn="ctr">
                      <a:solidFill>
                        <a:schemeClr val="tx1">
                          <a:lumMod val="75000"/>
                          <a:lumOff val="25000"/>
                        </a:schemeClr>
                      </a:solidFill>
                      <a:prstDash val="solid"/>
                      <a:round/>
                      <a:headEnd type="none" w="med" len="med"/>
                      <a:tailEnd type="none" w="med" len="med"/>
                    </a:lnT>
                    <a:lnB w="28575"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0"/>
                  </a:ext>
                </a:extLst>
              </a:tr>
              <a:tr h="891382">
                <a:tc>
                  <a:txBody>
                    <a:bodyPr/>
                    <a:lstStyle/>
                    <a:p>
                      <a:pPr marL="0" marR="0" indent="0" algn="ctr" defTabSz="685068" rtl="0" eaLnBrk="1" fontAlgn="auto" latinLnBrk="0" hangingPunct="1">
                        <a:lnSpc>
                          <a:spcPct val="150000"/>
                        </a:lnSpc>
                        <a:spcBef>
                          <a:spcPts val="200"/>
                        </a:spcBef>
                        <a:spcAft>
                          <a:spcPts val="200"/>
                        </a:spcAft>
                        <a:buClrTx/>
                        <a:buSzTx/>
                        <a:buFontTx/>
                        <a:buNone/>
                        <a:tabLst/>
                        <a:defRPr/>
                      </a:pPr>
                      <a:r>
                        <a:rPr lang="en-US" sz="1000" b="1" dirty="0">
                          <a:latin typeface="+mn-lt"/>
                        </a:rPr>
                        <a:t>The St. Augustine Campus of The University of the West Indies, located in Trinidad and Tobago was founded in the year 1960. It is one of four campuses across the Caribbean with sister campuses at Cave Hill in Barbados, Mona in Jamaica and the Open Campus - all of which deliver high-quality education, research and services to diverse communities across the Caribbean region. </a:t>
                      </a:r>
                    </a:p>
                    <a:p>
                      <a:pPr marL="0" marR="0" indent="0" algn="ctr" defTabSz="685068" rtl="0" eaLnBrk="1" fontAlgn="auto" latinLnBrk="0" hangingPunct="1">
                        <a:lnSpc>
                          <a:spcPct val="150000"/>
                        </a:lnSpc>
                        <a:spcBef>
                          <a:spcPts val="200"/>
                        </a:spcBef>
                        <a:spcAft>
                          <a:spcPts val="200"/>
                        </a:spcAft>
                        <a:buClrTx/>
                        <a:buSzTx/>
                        <a:buFontTx/>
                        <a:buNone/>
                        <a:tabLst/>
                        <a:defRPr/>
                      </a:pPr>
                      <a:r>
                        <a:rPr lang="en-US" sz="1000" b="1" dirty="0">
                          <a:latin typeface="+mn-lt"/>
                        </a:rPr>
                        <a:t>The Following tables provide quick facts and statistics about The</a:t>
                      </a:r>
                      <a:r>
                        <a:rPr lang="en-US" sz="1000" b="1" baseline="0" dirty="0">
                          <a:latin typeface="+mn-lt"/>
                        </a:rPr>
                        <a:t> UWI St. Augustine Campus.</a:t>
                      </a:r>
                      <a:endParaRPr lang="en-GB" sz="1000" b="1" dirty="0">
                        <a:latin typeface="+mn-lt"/>
                      </a:endParaRPr>
                    </a:p>
                  </a:txBody>
                  <a:tcPr marL="78861" marR="78861" marT="39430" marB="3943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75000"/>
                          <a:lumOff val="25000"/>
                        </a:schemeClr>
                      </a:solidFill>
                      <a:prstDash val="solid"/>
                      <a:round/>
                      <a:headEnd type="none" w="med" len="med"/>
                      <a:tailEnd type="none" w="med" len="med"/>
                    </a:lnT>
                    <a:lnB w="28575"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extLst>
                  <a:ext uri="{0D108BD9-81ED-4DB2-BD59-A6C34878D82A}">
                    <a16:rowId xmlns:a16="http://schemas.microsoft.com/office/drawing/2014/main" val="10001"/>
                  </a:ext>
                </a:extLst>
              </a:tr>
            </a:tbl>
          </a:graphicData>
        </a:graphic>
      </p:graphicFrame>
      <p:sp>
        <p:nvSpPr>
          <p:cNvPr id="7" name="TextBox 6"/>
          <p:cNvSpPr txBox="1"/>
          <p:nvPr/>
        </p:nvSpPr>
        <p:spPr>
          <a:xfrm>
            <a:off x="4254701" y="2951133"/>
            <a:ext cx="3261599" cy="1097736"/>
          </a:xfrm>
          <a:prstGeom prst="rect">
            <a:avLst/>
          </a:prstGeom>
          <a:solidFill>
            <a:schemeClr val="tx2">
              <a:lumMod val="20000"/>
              <a:lumOff val="80000"/>
            </a:schemeClr>
          </a:solidFill>
          <a:ln w="28575">
            <a:solidFill>
              <a:schemeClr val="tx1"/>
            </a:solidFill>
          </a:ln>
        </p:spPr>
        <p:txBody>
          <a:bodyPr wrap="square" rtlCol="0">
            <a:spAutoFit/>
          </a:bodyPr>
          <a:lstStyle/>
          <a:p>
            <a:pPr algn="ctr">
              <a:spcBef>
                <a:spcPts val="174"/>
              </a:spcBef>
              <a:spcAft>
                <a:spcPts val="174"/>
              </a:spcAft>
            </a:pPr>
            <a:r>
              <a:rPr lang="en-US" sz="1200" b="1" dirty="0"/>
              <a:t>New Students</a:t>
            </a:r>
          </a:p>
          <a:p>
            <a:pPr algn="ctr">
              <a:spcBef>
                <a:spcPts val="174"/>
              </a:spcBef>
              <a:spcAft>
                <a:spcPts val="174"/>
              </a:spcAft>
            </a:pPr>
            <a:r>
              <a:rPr lang="en-US" sz="1000" dirty="0"/>
              <a:t>In the 2024/2025 academic year, new admissions totaled </a:t>
            </a:r>
            <a:r>
              <a:rPr lang="en-US" sz="1000" b="1" dirty="0"/>
              <a:t>5683</a:t>
            </a:r>
            <a:r>
              <a:rPr lang="en-US" sz="1000" dirty="0"/>
              <a:t> students. Of these, </a:t>
            </a:r>
            <a:r>
              <a:rPr lang="en-US" sz="1000" b="1" dirty="0"/>
              <a:t>3155</a:t>
            </a:r>
            <a:r>
              <a:rPr lang="en-US" sz="1000" dirty="0"/>
              <a:t> were admitted into undergraduate </a:t>
            </a:r>
            <a:r>
              <a:rPr lang="en-US" sz="1000" dirty="0" err="1"/>
              <a:t>programmes</a:t>
            </a:r>
            <a:r>
              <a:rPr lang="en-US" sz="1000" dirty="0"/>
              <a:t>, </a:t>
            </a:r>
            <a:r>
              <a:rPr lang="en-US" sz="1000" b="1" dirty="0"/>
              <a:t>1514</a:t>
            </a:r>
            <a:r>
              <a:rPr lang="en-US" sz="1000" dirty="0"/>
              <a:t> students were admitted into postgraduate </a:t>
            </a:r>
            <a:r>
              <a:rPr lang="en-US" sz="1000" dirty="0" err="1"/>
              <a:t>programmes</a:t>
            </a:r>
            <a:r>
              <a:rPr lang="en-US" sz="1000" dirty="0"/>
              <a:t> and </a:t>
            </a:r>
            <a:r>
              <a:rPr lang="en-US" sz="1000" b="1" dirty="0"/>
              <a:t>1014</a:t>
            </a:r>
            <a:r>
              <a:rPr lang="en-US" sz="1000" dirty="0"/>
              <a:t> were other students</a:t>
            </a:r>
          </a:p>
        </p:txBody>
      </p:sp>
      <p:sp>
        <p:nvSpPr>
          <p:cNvPr id="17" name="TextBox 16"/>
          <p:cNvSpPr txBox="1"/>
          <p:nvPr/>
        </p:nvSpPr>
        <p:spPr>
          <a:xfrm>
            <a:off x="5540991" y="10257525"/>
            <a:ext cx="1975309" cy="1818959"/>
          </a:xfrm>
          <a:prstGeom prst="rect">
            <a:avLst/>
          </a:prstGeom>
          <a:solidFill>
            <a:schemeClr val="accent2">
              <a:lumMod val="60000"/>
              <a:lumOff val="40000"/>
            </a:schemeClr>
          </a:solidFill>
          <a:ln w="28575">
            <a:solidFill>
              <a:schemeClr val="tx1"/>
            </a:solidFill>
          </a:ln>
        </p:spPr>
        <p:txBody>
          <a:bodyPr wrap="square" rtlCol="0">
            <a:spAutoFit/>
          </a:bodyPr>
          <a:lstStyle/>
          <a:p>
            <a:r>
              <a:rPr lang="en-US" sz="1020" b="1" dirty="0"/>
              <a:t>For more information about The UWI and its resources, please click the links below</a:t>
            </a:r>
            <a:endParaRPr lang="en-US" sz="1020" dirty="0"/>
          </a:p>
          <a:p>
            <a:r>
              <a:rPr lang="en-US" sz="1020" dirty="0"/>
              <a:t> </a:t>
            </a:r>
          </a:p>
          <a:p>
            <a:r>
              <a:rPr lang="en-US" sz="1020" b="1" dirty="0">
                <a:hlinkClick r:id="rId4"/>
              </a:rPr>
              <a:t>About The UWI, St. Augustine</a:t>
            </a:r>
            <a:endParaRPr lang="en-US" sz="1020" dirty="0"/>
          </a:p>
          <a:p>
            <a:r>
              <a:rPr lang="en-US" sz="1020" b="1" dirty="0">
                <a:hlinkClick r:id="rId5"/>
              </a:rPr>
              <a:t>The UWI FAQs</a:t>
            </a:r>
            <a:endParaRPr lang="en-US" sz="1020" dirty="0"/>
          </a:p>
          <a:p>
            <a:r>
              <a:rPr lang="en-US" sz="1020" b="1" dirty="0">
                <a:hlinkClick r:id="rId6"/>
              </a:rPr>
              <a:t>Research and Libraries at The UWI St. Augustine</a:t>
            </a:r>
            <a:endParaRPr lang="en-US" sz="1020" dirty="0"/>
          </a:p>
          <a:p>
            <a:r>
              <a:rPr lang="en-US" sz="1020" b="1" dirty="0">
                <a:hlinkClick r:id="rId7"/>
              </a:rPr>
              <a:t>Faculties, Units and Institutes</a:t>
            </a:r>
            <a:endParaRPr lang="en-US" sz="1020" dirty="0"/>
          </a:p>
          <a:p>
            <a:r>
              <a:rPr lang="en-US" sz="1020" b="1" dirty="0">
                <a:hlinkClick r:id="rId8"/>
              </a:rPr>
              <a:t>Programme Offerings</a:t>
            </a:r>
            <a:endParaRPr lang="en-US" sz="1020" dirty="0"/>
          </a:p>
          <a:p>
            <a:r>
              <a:rPr lang="en-US" sz="1020" b="1" dirty="0">
                <a:hlinkClick r:id="rId9"/>
              </a:rPr>
              <a:t>Campus Reports</a:t>
            </a:r>
            <a:endParaRPr lang="en-US" sz="1020" b="1" dirty="0"/>
          </a:p>
        </p:txBody>
      </p:sp>
      <p:sp>
        <p:nvSpPr>
          <p:cNvPr id="21" name="TextBox 20"/>
          <p:cNvSpPr txBox="1"/>
          <p:nvPr/>
        </p:nvSpPr>
        <p:spPr>
          <a:xfrm>
            <a:off x="1878004" y="12599353"/>
            <a:ext cx="4637808" cy="230832"/>
          </a:xfrm>
          <a:prstGeom prst="rect">
            <a:avLst/>
          </a:prstGeom>
          <a:noFill/>
        </p:spPr>
        <p:txBody>
          <a:bodyPr wrap="none" rtlCol="0">
            <a:spAutoFit/>
          </a:bodyPr>
          <a:lstStyle/>
          <a:p>
            <a:r>
              <a:rPr lang="en-US" sz="863" b="1" dirty="0"/>
              <a:t>Prepared by the Campus Office of Planning and </a:t>
            </a:r>
            <a:r>
              <a:rPr lang="en-US" sz="900" b="1" dirty="0"/>
              <a:t>Institutional</a:t>
            </a:r>
            <a:r>
              <a:rPr lang="en-US" sz="863" b="1" dirty="0"/>
              <a:t> Research </a:t>
            </a:r>
            <a:r>
              <a:rPr lang="en-US" sz="863" b="1" dirty="0">
                <a:hlinkClick r:id="rId10"/>
              </a:rPr>
              <a:t>http://sta.uwi.edu/copir</a:t>
            </a:r>
            <a:r>
              <a:rPr lang="en-US" sz="863" dirty="0">
                <a:hlinkClick r:id="rId10"/>
              </a:rPr>
              <a:t>/</a:t>
            </a:r>
            <a:endParaRPr lang="en-US" sz="863" dirty="0"/>
          </a:p>
        </p:txBody>
      </p:sp>
      <p:pic>
        <p:nvPicPr>
          <p:cNvPr id="22" name="Picture 2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48026" y="0"/>
            <a:ext cx="1304924" cy="1138650"/>
          </a:xfrm>
          <a:prstGeom prst="rect">
            <a:avLst/>
          </a:prstGeom>
        </p:spPr>
      </p:pic>
      <p:graphicFrame>
        <p:nvGraphicFramePr>
          <p:cNvPr id="32" name="Table 31">
            <a:extLst>
              <a:ext uri="{FF2B5EF4-FFF2-40B4-BE49-F238E27FC236}">
                <a16:creationId xmlns:a16="http://schemas.microsoft.com/office/drawing/2014/main" id="{D86F0DED-4409-462E-AF4E-C17D46D62D1E}"/>
              </a:ext>
            </a:extLst>
          </p:cNvPr>
          <p:cNvGraphicFramePr>
            <a:graphicFrameLocks noGrp="1"/>
          </p:cNvGraphicFramePr>
          <p:nvPr>
            <p:extLst>
              <p:ext uri="{D42A27DB-BD31-4B8C-83A1-F6EECF244321}">
                <p14:modId xmlns:p14="http://schemas.microsoft.com/office/powerpoint/2010/main" val="1866667174"/>
              </p:ext>
            </p:extLst>
          </p:nvPr>
        </p:nvGraphicFramePr>
        <p:xfrm>
          <a:off x="258136" y="2969978"/>
          <a:ext cx="3924300" cy="2794923"/>
        </p:xfrm>
        <a:graphic>
          <a:graphicData uri="http://schemas.openxmlformats.org/drawingml/2006/table">
            <a:tbl>
              <a:tblPr/>
              <a:tblGrid>
                <a:gridCol w="1485900">
                  <a:extLst>
                    <a:ext uri="{9D8B030D-6E8A-4147-A177-3AD203B41FA5}">
                      <a16:colId xmlns:a16="http://schemas.microsoft.com/office/drawing/2014/main" val="1030350194"/>
                    </a:ext>
                  </a:extLst>
                </a:gridCol>
                <a:gridCol w="609600">
                  <a:extLst>
                    <a:ext uri="{9D8B030D-6E8A-4147-A177-3AD203B41FA5}">
                      <a16:colId xmlns:a16="http://schemas.microsoft.com/office/drawing/2014/main" val="276758896"/>
                    </a:ext>
                  </a:extLst>
                </a:gridCol>
                <a:gridCol w="609600">
                  <a:extLst>
                    <a:ext uri="{9D8B030D-6E8A-4147-A177-3AD203B41FA5}">
                      <a16:colId xmlns:a16="http://schemas.microsoft.com/office/drawing/2014/main" val="1412142939"/>
                    </a:ext>
                  </a:extLst>
                </a:gridCol>
                <a:gridCol w="609600">
                  <a:extLst>
                    <a:ext uri="{9D8B030D-6E8A-4147-A177-3AD203B41FA5}">
                      <a16:colId xmlns:a16="http://schemas.microsoft.com/office/drawing/2014/main" val="48832019"/>
                    </a:ext>
                  </a:extLst>
                </a:gridCol>
                <a:gridCol w="609600">
                  <a:extLst>
                    <a:ext uri="{9D8B030D-6E8A-4147-A177-3AD203B41FA5}">
                      <a16:colId xmlns:a16="http://schemas.microsoft.com/office/drawing/2014/main" val="3748117414"/>
                    </a:ext>
                  </a:extLst>
                </a:gridCol>
              </a:tblGrid>
              <a:tr h="308263">
                <a:tc gridSpan="5">
                  <a:txBody>
                    <a:bodyPr/>
                    <a:lstStyle/>
                    <a:p>
                      <a:pPr algn="ctr" fontAlgn="ctr"/>
                      <a:r>
                        <a:rPr lang="en-US" sz="1100" b="1" i="0" u="none" strike="noStrike">
                          <a:solidFill>
                            <a:srgbClr val="FFFFFF"/>
                          </a:solidFill>
                          <a:effectLst/>
                          <a:latin typeface="Calibri" panose="020F0502020204030204" pitchFamily="34" charset="0"/>
                        </a:rPr>
                        <a:t>Total Enrolment by Faculty (2024/2025)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3770697"/>
                  </a:ext>
                </a:extLst>
              </a:tr>
              <a:tr h="205509">
                <a:tc>
                  <a:txBody>
                    <a:bodyPr/>
                    <a:lstStyle/>
                    <a:p>
                      <a:pPr algn="l" fontAlgn="ctr"/>
                      <a:r>
                        <a:rPr lang="en-US" sz="1100" b="1" i="0" u="none" strike="noStrike">
                          <a:solidFill>
                            <a:srgbClr val="000000"/>
                          </a:solidFill>
                          <a:effectLst/>
                          <a:latin typeface="Calibri" panose="020F0502020204030204" pitchFamily="34" charset="0"/>
                        </a:rPr>
                        <a:t>Faculty</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1100" b="1" i="0" u="none" strike="noStrike">
                          <a:solidFill>
                            <a:srgbClr val="000000"/>
                          </a:solidFill>
                          <a:effectLst/>
                          <a:latin typeface="Calibri" panose="020F0502020204030204" pitchFamily="34" charset="0"/>
                        </a:rPr>
                        <a:t>Male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1100" b="1" i="0" u="none" strike="noStrike">
                          <a:solidFill>
                            <a:srgbClr val="000000"/>
                          </a:solidFill>
                          <a:effectLst/>
                          <a:latin typeface="Calibri" panose="020F0502020204030204" pitchFamily="34" charset="0"/>
                        </a:rPr>
                        <a:t>Female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1100" b="1" i="0" u="none" strike="noStrike">
                          <a:solidFill>
                            <a:srgbClr val="000000"/>
                          </a:solidFill>
                          <a:effectLst/>
                          <a:latin typeface="Calibri" panose="020F0502020204030204" pitchFamily="34" charset="0"/>
                        </a:rPr>
                        <a:t>Not Id.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1100" b="1" i="0" u="none" strike="noStrike">
                          <a:solidFill>
                            <a:srgbClr val="000000"/>
                          </a:solidFill>
                          <a:effectLst/>
                          <a:latin typeface="Calibri" panose="020F0502020204030204" pitchFamily="34" charset="0"/>
                        </a:rPr>
                        <a:t>Total</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860856571"/>
                  </a:ext>
                </a:extLst>
              </a:tr>
              <a:tr h="205509">
                <a:tc>
                  <a:txBody>
                    <a:bodyPr/>
                    <a:lstStyle/>
                    <a:p>
                      <a:pPr algn="l" fontAlgn="ctr"/>
                      <a:r>
                        <a:rPr lang="en-US" sz="1050" b="1" i="0" u="none" strike="noStrike" dirty="0">
                          <a:solidFill>
                            <a:srgbClr val="000000"/>
                          </a:solidFill>
                          <a:effectLst/>
                          <a:latin typeface="Calibri" panose="020F0502020204030204" pitchFamily="34" charset="0"/>
                        </a:rPr>
                        <a:t>Engineering</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a:solidFill>
                            <a:srgbClr val="000000"/>
                          </a:solidFill>
                          <a:effectLst/>
                          <a:latin typeface="Calibri" panose="020F0502020204030204" pitchFamily="34" charset="0"/>
                        </a:rPr>
                        <a:t>1214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573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a:solidFill>
                            <a:srgbClr val="000000"/>
                          </a:solidFill>
                          <a:effectLst/>
                          <a:latin typeface="Calibri" panose="020F0502020204030204" pitchFamily="34" charset="0"/>
                        </a:rPr>
                        <a:t>1788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050850838"/>
                  </a:ext>
                </a:extLst>
              </a:tr>
              <a:tr h="205509">
                <a:tc>
                  <a:txBody>
                    <a:bodyPr/>
                    <a:lstStyle/>
                    <a:p>
                      <a:pPr algn="l" fontAlgn="ctr"/>
                      <a:r>
                        <a:rPr lang="en-US" sz="1050" b="1" i="0" u="none" strike="noStrike" dirty="0">
                          <a:solidFill>
                            <a:srgbClr val="000000"/>
                          </a:solidFill>
                          <a:effectLst/>
                          <a:latin typeface="Calibri" panose="020F0502020204030204" pitchFamily="34" charset="0"/>
                        </a:rPr>
                        <a:t>Food &amp; Agriculture</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a:solidFill>
                            <a:srgbClr val="000000"/>
                          </a:solidFill>
                          <a:effectLst/>
                          <a:latin typeface="Calibri" panose="020F0502020204030204" pitchFamily="34" charset="0"/>
                        </a:rPr>
                        <a:t>359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505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a:solidFill>
                            <a:srgbClr val="000000"/>
                          </a:solidFill>
                          <a:effectLst/>
                          <a:latin typeface="Calibri" panose="020F0502020204030204" pitchFamily="34" charset="0"/>
                        </a:rPr>
                        <a:t>864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270281757"/>
                  </a:ext>
                </a:extLst>
              </a:tr>
              <a:tr h="205509">
                <a:tc>
                  <a:txBody>
                    <a:bodyPr/>
                    <a:lstStyle/>
                    <a:p>
                      <a:pPr algn="l" fontAlgn="ctr"/>
                      <a:r>
                        <a:rPr lang="en-US" sz="1050" b="1" i="0" u="none" strike="noStrike" dirty="0">
                          <a:solidFill>
                            <a:srgbClr val="000000"/>
                          </a:solidFill>
                          <a:effectLst/>
                          <a:latin typeface="Calibri" panose="020F0502020204030204" pitchFamily="34" charset="0"/>
                        </a:rPr>
                        <a:t>Humanities &amp; Education</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a:solidFill>
                            <a:srgbClr val="000000"/>
                          </a:solidFill>
                          <a:effectLst/>
                          <a:latin typeface="Calibri" panose="020F0502020204030204" pitchFamily="34" charset="0"/>
                        </a:rPr>
                        <a:t>401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1261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a:solidFill>
                            <a:srgbClr val="000000"/>
                          </a:solidFill>
                          <a:effectLst/>
                          <a:latin typeface="Calibri" panose="020F0502020204030204" pitchFamily="34" charset="0"/>
                        </a:rPr>
                        <a:t>1665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131923267"/>
                  </a:ext>
                </a:extLst>
              </a:tr>
              <a:tr h="205509">
                <a:tc>
                  <a:txBody>
                    <a:bodyPr/>
                    <a:lstStyle/>
                    <a:p>
                      <a:pPr algn="l" fontAlgn="ctr"/>
                      <a:r>
                        <a:rPr lang="en-US" sz="1050" b="1" i="0" u="none" strike="noStrike" dirty="0">
                          <a:solidFill>
                            <a:srgbClr val="000000"/>
                          </a:solidFill>
                          <a:effectLst/>
                          <a:latin typeface="Calibri" panose="020F0502020204030204" pitchFamily="34" charset="0"/>
                        </a:rPr>
                        <a:t>Law</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dirty="0">
                          <a:solidFill>
                            <a:srgbClr val="000000"/>
                          </a:solidFill>
                          <a:effectLst/>
                          <a:latin typeface="Calibri" panose="020F0502020204030204" pitchFamily="34" charset="0"/>
                        </a:rPr>
                        <a:t>110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362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a:solidFill>
                            <a:srgbClr val="000000"/>
                          </a:solidFill>
                          <a:effectLst/>
                          <a:latin typeface="Calibri" panose="020F0502020204030204" pitchFamily="34" charset="0"/>
                        </a:rPr>
                        <a:t>472</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400635659"/>
                  </a:ext>
                </a:extLst>
              </a:tr>
              <a:tr h="205509">
                <a:tc>
                  <a:txBody>
                    <a:bodyPr/>
                    <a:lstStyle/>
                    <a:p>
                      <a:pPr algn="l" fontAlgn="ctr"/>
                      <a:r>
                        <a:rPr lang="en-US" sz="1050" b="1" i="0" u="none" strike="noStrike">
                          <a:solidFill>
                            <a:srgbClr val="000000"/>
                          </a:solidFill>
                          <a:effectLst/>
                          <a:latin typeface="Calibri" panose="020F0502020204030204" pitchFamily="34" charset="0"/>
                        </a:rPr>
                        <a:t>Medical Sciences</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dirty="0">
                          <a:solidFill>
                            <a:srgbClr val="000000"/>
                          </a:solidFill>
                          <a:effectLst/>
                          <a:latin typeface="Calibri" panose="020F0502020204030204" pitchFamily="34" charset="0"/>
                        </a:rPr>
                        <a:t>775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dirty="0">
                          <a:solidFill>
                            <a:srgbClr val="000000"/>
                          </a:solidFill>
                          <a:effectLst/>
                          <a:latin typeface="Calibri" panose="020F0502020204030204" pitchFamily="34" charset="0"/>
                        </a:rPr>
                        <a:t>2177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a:solidFill>
                            <a:srgbClr val="000000"/>
                          </a:solidFill>
                          <a:effectLst/>
                          <a:latin typeface="Calibri" panose="020F0502020204030204" pitchFamily="34" charset="0"/>
                        </a:rPr>
                        <a:t>2952</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534669666"/>
                  </a:ext>
                </a:extLst>
              </a:tr>
              <a:tr h="205509">
                <a:tc>
                  <a:txBody>
                    <a:bodyPr/>
                    <a:lstStyle/>
                    <a:p>
                      <a:pPr algn="l" fontAlgn="ctr"/>
                      <a:r>
                        <a:rPr lang="en-US" sz="1050" b="1" i="0" u="none" strike="noStrike">
                          <a:solidFill>
                            <a:srgbClr val="000000"/>
                          </a:solidFill>
                          <a:effectLst/>
                          <a:latin typeface="Calibri" panose="020F0502020204030204" pitchFamily="34" charset="0"/>
                        </a:rPr>
                        <a:t>Science &amp; Technology</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a:solidFill>
                            <a:srgbClr val="000000"/>
                          </a:solidFill>
                          <a:effectLst/>
                          <a:latin typeface="Calibri" panose="020F0502020204030204" pitchFamily="34" charset="0"/>
                        </a:rPr>
                        <a:t>1600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dirty="0">
                          <a:solidFill>
                            <a:srgbClr val="000000"/>
                          </a:solidFill>
                          <a:effectLst/>
                          <a:latin typeface="Calibri" panose="020F0502020204030204" pitchFamily="34" charset="0"/>
                        </a:rPr>
                        <a:t>1656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a:solidFill>
                            <a:srgbClr val="000000"/>
                          </a:solidFill>
                          <a:effectLst/>
                          <a:latin typeface="Calibri" panose="020F0502020204030204" pitchFamily="34" charset="0"/>
                        </a:rPr>
                        <a:t>3258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823797149"/>
                  </a:ext>
                </a:extLst>
              </a:tr>
              <a:tr h="205509">
                <a:tc>
                  <a:txBody>
                    <a:bodyPr/>
                    <a:lstStyle/>
                    <a:p>
                      <a:pPr algn="l" fontAlgn="ctr"/>
                      <a:r>
                        <a:rPr lang="en-US" sz="1050" b="1" i="0" u="none" strike="noStrike">
                          <a:solidFill>
                            <a:srgbClr val="000000"/>
                          </a:solidFill>
                          <a:effectLst/>
                          <a:latin typeface="Calibri" panose="020F0502020204030204" pitchFamily="34" charset="0"/>
                        </a:rPr>
                        <a:t>Social Sciences</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a:solidFill>
                            <a:srgbClr val="000000"/>
                          </a:solidFill>
                          <a:effectLst/>
                          <a:latin typeface="Calibri" panose="020F0502020204030204" pitchFamily="34" charset="0"/>
                        </a:rPr>
                        <a:t>1214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dirty="0">
                          <a:solidFill>
                            <a:srgbClr val="000000"/>
                          </a:solidFill>
                          <a:effectLst/>
                          <a:latin typeface="Calibri" panose="020F0502020204030204" pitchFamily="34" charset="0"/>
                        </a:rPr>
                        <a:t>2786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a:solidFill>
                            <a:srgbClr val="000000"/>
                          </a:solidFill>
                          <a:effectLst/>
                          <a:latin typeface="Calibri" panose="020F0502020204030204" pitchFamily="34" charset="0"/>
                        </a:rPr>
                        <a:t>4005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96466185"/>
                  </a:ext>
                </a:extLst>
              </a:tr>
              <a:tr h="205509">
                <a:tc>
                  <a:txBody>
                    <a:bodyPr/>
                    <a:lstStyle/>
                    <a:p>
                      <a:pPr algn="l" fontAlgn="ctr"/>
                      <a:r>
                        <a:rPr lang="en-US" sz="1050" b="1" i="0" u="none" strike="noStrike">
                          <a:solidFill>
                            <a:srgbClr val="000000"/>
                          </a:solidFill>
                          <a:effectLst/>
                          <a:latin typeface="Calibri" panose="020F0502020204030204" pitchFamily="34" charset="0"/>
                        </a:rPr>
                        <a:t>Sport</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a:solidFill>
                            <a:srgbClr val="000000"/>
                          </a:solidFill>
                          <a:effectLst/>
                          <a:latin typeface="Calibri" panose="020F0502020204030204" pitchFamily="34" charset="0"/>
                        </a:rPr>
                        <a:t>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a:solidFill>
                            <a:srgbClr val="000000"/>
                          </a:solidFill>
                          <a:effectLst/>
                          <a:latin typeface="Calibri" panose="020F0502020204030204" pitchFamily="34" charset="0"/>
                        </a:rPr>
                        <a:t>77</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685965048"/>
                  </a:ext>
                </a:extLst>
              </a:tr>
              <a:tr h="205509">
                <a:tc>
                  <a:txBody>
                    <a:bodyPr/>
                    <a:lstStyle/>
                    <a:p>
                      <a:pPr algn="l" fontAlgn="ctr"/>
                      <a:r>
                        <a:rPr lang="en-US" sz="1050" b="1" i="0" u="none" strike="noStrike">
                          <a:solidFill>
                            <a:srgbClr val="000000"/>
                          </a:solidFill>
                          <a:effectLst/>
                          <a:latin typeface="Calibri" panose="020F0502020204030204" pitchFamily="34" charset="0"/>
                        </a:rPr>
                        <a:t>CPE Unit</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a:solidFill>
                            <a:srgbClr val="000000"/>
                          </a:solidFill>
                          <a:effectLst/>
                          <a:latin typeface="Calibri" panose="020F0502020204030204" pitchFamily="34" charset="0"/>
                        </a:rPr>
                        <a:t>261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1051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dirty="0">
                          <a:solidFill>
                            <a:srgbClr val="000000"/>
                          </a:solidFill>
                          <a:effectLst/>
                          <a:latin typeface="Calibri" panose="020F0502020204030204" pitchFamily="34" charset="0"/>
                        </a:rPr>
                        <a:t>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dirty="0">
                          <a:solidFill>
                            <a:srgbClr val="000000"/>
                          </a:solidFill>
                          <a:effectLst/>
                          <a:latin typeface="Calibri" panose="020F0502020204030204" pitchFamily="34" charset="0"/>
                        </a:rPr>
                        <a:t>1369</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447306476"/>
                  </a:ext>
                </a:extLst>
              </a:tr>
              <a:tr h="215785">
                <a:tc>
                  <a:txBody>
                    <a:bodyPr/>
                    <a:lstStyle/>
                    <a:p>
                      <a:pPr algn="l" fontAlgn="ctr"/>
                      <a:r>
                        <a:rPr lang="en-US" sz="1050" b="1" i="0" u="none" strike="noStrike">
                          <a:solidFill>
                            <a:srgbClr val="000000"/>
                          </a:solidFill>
                          <a:effectLst/>
                          <a:latin typeface="Calibri" panose="020F0502020204030204" pitchFamily="34" charset="0"/>
                        </a:rPr>
                        <a:t>No College Designated</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en-US" sz="1050" b="0" i="0"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n-US" sz="105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524379775"/>
                  </a:ext>
                </a:extLst>
              </a:tr>
              <a:tr h="215785">
                <a:tc>
                  <a:txBody>
                    <a:bodyPr/>
                    <a:lstStyle/>
                    <a:p>
                      <a:pPr algn="l" fontAlgn="ctr"/>
                      <a:r>
                        <a:rPr lang="en-US" sz="1100" b="1" i="0" u="none" strike="noStrike">
                          <a:solidFill>
                            <a:srgbClr val="FFFFFF"/>
                          </a:solidFill>
                          <a:effectLst/>
                          <a:latin typeface="Calibri" panose="020F0502020204030204" pitchFamily="34" charset="0"/>
                        </a:rPr>
                        <a:t>Grand Total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fontAlgn="ctr"/>
                      <a:r>
                        <a:rPr lang="en-US" sz="1100" b="1" i="0" u="none" strike="noStrike">
                          <a:solidFill>
                            <a:srgbClr val="FFFFFF"/>
                          </a:solidFill>
                          <a:effectLst/>
                          <a:latin typeface="Calibri" panose="020F0502020204030204" pitchFamily="34" charset="0"/>
                        </a:rPr>
                        <a:t>5990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fontAlgn="ctr"/>
                      <a:r>
                        <a:rPr lang="en-US" sz="1100" b="1" i="0" u="none" strike="noStrike">
                          <a:solidFill>
                            <a:srgbClr val="FFFFFF"/>
                          </a:solidFill>
                          <a:effectLst/>
                          <a:latin typeface="Calibri" panose="020F0502020204030204" pitchFamily="34" charset="0"/>
                        </a:rPr>
                        <a:t>10443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fontAlgn="ctr"/>
                      <a:r>
                        <a:rPr lang="en-US" sz="1100" b="1" i="0" u="none" strike="noStrike">
                          <a:solidFill>
                            <a:srgbClr val="FFFFFF"/>
                          </a:solidFill>
                          <a:effectLst/>
                          <a:latin typeface="Calibri" panose="020F0502020204030204" pitchFamily="34" charset="0"/>
                        </a:rPr>
                        <a:t>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fontAlgn="ctr"/>
                      <a:r>
                        <a:rPr lang="en-US" sz="1100" b="1" i="0" u="none" strike="noStrike" dirty="0">
                          <a:solidFill>
                            <a:srgbClr val="FFFFFF"/>
                          </a:solidFill>
                          <a:effectLst/>
                          <a:latin typeface="Calibri" panose="020F0502020204030204" pitchFamily="34" charset="0"/>
                        </a:rPr>
                        <a:t>16501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extLst>
                  <a:ext uri="{0D108BD9-81ED-4DB2-BD59-A6C34878D82A}">
                    <a16:rowId xmlns:a16="http://schemas.microsoft.com/office/drawing/2014/main" val="448658312"/>
                  </a:ext>
                </a:extLst>
              </a:tr>
            </a:tbl>
          </a:graphicData>
        </a:graphic>
      </p:graphicFrame>
      <p:graphicFrame>
        <p:nvGraphicFramePr>
          <p:cNvPr id="34" name="Table 33">
            <a:extLst>
              <a:ext uri="{FF2B5EF4-FFF2-40B4-BE49-F238E27FC236}">
                <a16:creationId xmlns:a16="http://schemas.microsoft.com/office/drawing/2014/main" id="{2BC75286-5941-4F98-BE63-FBCB087181E3}"/>
              </a:ext>
            </a:extLst>
          </p:cNvPr>
          <p:cNvGraphicFramePr>
            <a:graphicFrameLocks noGrp="1"/>
          </p:cNvGraphicFramePr>
          <p:nvPr>
            <p:extLst>
              <p:ext uri="{D42A27DB-BD31-4B8C-83A1-F6EECF244321}">
                <p14:modId xmlns:p14="http://schemas.microsoft.com/office/powerpoint/2010/main" val="625735225"/>
              </p:ext>
            </p:extLst>
          </p:nvPr>
        </p:nvGraphicFramePr>
        <p:xfrm>
          <a:off x="264486" y="5956825"/>
          <a:ext cx="3911600" cy="3933825"/>
        </p:xfrm>
        <a:graphic>
          <a:graphicData uri="http://schemas.openxmlformats.org/drawingml/2006/table">
            <a:tbl>
              <a:tblPr/>
              <a:tblGrid>
                <a:gridCol w="1208694">
                  <a:extLst>
                    <a:ext uri="{9D8B030D-6E8A-4147-A177-3AD203B41FA5}">
                      <a16:colId xmlns:a16="http://schemas.microsoft.com/office/drawing/2014/main" val="3958311309"/>
                    </a:ext>
                  </a:extLst>
                </a:gridCol>
                <a:gridCol w="2093800">
                  <a:extLst>
                    <a:ext uri="{9D8B030D-6E8A-4147-A177-3AD203B41FA5}">
                      <a16:colId xmlns:a16="http://schemas.microsoft.com/office/drawing/2014/main" val="1128770146"/>
                    </a:ext>
                  </a:extLst>
                </a:gridCol>
                <a:gridCol w="609106">
                  <a:extLst>
                    <a:ext uri="{9D8B030D-6E8A-4147-A177-3AD203B41FA5}">
                      <a16:colId xmlns:a16="http://schemas.microsoft.com/office/drawing/2014/main" val="1666199639"/>
                    </a:ext>
                  </a:extLst>
                </a:gridCol>
              </a:tblGrid>
              <a:tr h="285750">
                <a:tc gridSpan="3">
                  <a:txBody>
                    <a:bodyPr/>
                    <a:lstStyle/>
                    <a:p>
                      <a:pPr algn="ctr" fontAlgn="ctr"/>
                      <a:r>
                        <a:rPr lang="en-US" sz="1200" b="1" i="0" u="none" strike="noStrike">
                          <a:solidFill>
                            <a:srgbClr val="FFFFFF"/>
                          </a:solidFill>
                          <a:effectLst/>
                          <a:latin typeface="Calibri" panose="020F0502020204030204" pitchFamily="34" charset="0"/>
                        </a:rPr>
                        <a:t>Enrolment  by Degree Type (2024/2025)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56917207"/>
                  </a:ext>
                </a:extLst>
              </a:tr>
              <a:tr h="190500">
                <a:tc rowSpan="4">
                  <a:txBody>
                    <a:bodyPr/>
                    <a:lstStyle/>
                    <a:p>
                      <a:pPr algn="ctr" fontAlgn="ctr"/>
                      <a:r>
                        <a:rPr lang="en-US" sz="1100" b="1" i="0" u="none" strike="noStrike" dirty="0">
                          <a:solidFill>
                            <a:srgbClr val="000000"/>
                          </a:solidFill>
                          <a:effectLst/>
                          <a:latin typeface="Calibri" panose="020F0502020204030204" pitchFamily="34" charset="0"/>
                        </a:rPr>
                        <a:t>Undergraduate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en-US" sz="1000" b="0" i="0" u="none" strike="noStrike" dirty="0">
                          <a:solidFill>
                            <a:srgbClr val="000000"/>
                          </a:solidFill>
                          <a:effectLst/>
                          <a:latin typeface="Calibri" panose="020F0502020204030204" pitchFamily="34" charset="0"/>
                        </a:rPr>
                        <a:t>Certificate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000" b="0" i="0" u="none" strike="noStrike">
                          <a:solidFill>
                            <a:srgbClr val="000000"/>
                          </a:solidFill>
                          <a:effectLst/>
                          <a:latin typeface="Calibri" panose="020F0502020204030204" pitchFamily="34" charset="0"/>
                        </a:rPr>
                        <a:t>388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588422034"/>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Diploma</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34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405050337"/>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First Degree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9741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031043468"/>
                  </a:ext>
                </a:extLst>
              </a:tr>
              <a:tr h="190500">
                <a:tc vMerge="1">
                  <a:txBody>
                    <a:bodyPr/>
                    <a:lstStyle/>
                    <a:p>
                      <a:endParaRPr lang="en-US"/>
                    </a:p>
                  </a:txBody>
                  <a:tcPr/>
                </a:tc>
                <a:tc>
                  <a:txBody>
                    <a:bodyPr/>
                    <a:lstStyle/>
                    <a:p>
                      <a:pPr algn="l" fontAlgn="ctr"/>
                      <a:r>
                        <a:rPr lang="en-US" sz="1100" b="1" i="0" u="none" strike="noStrike" dirty="0">
                          <a:solidFill>
                            <a:srgbClr val="000000"/>
                          </a:solidFill>
                          <a:effectLst/>
                          <a:latin typeface="Calibri" panose="020F0502020204030204" pitchFamily="34" charset="0"/>
                        </a:rPr>
                        <a:t>Total</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r" fontAlgn="ctr"/>
                      <a:r>
                        <a:rPr lang="en-US" sz="1100" b="1" i="0" u="none" strike="noStrike">
                          <a:solidFill>
                            <a:srgbClr val="000000"/>
                          </a:solidFill>
                          <a:effectLst/>
                          <a:latin typeface="Calibri" panose="020F0502020204030204" pitchFamily="34" charset="0"/>
                        </a:rPr>
                        <a:t>10163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025645661"/>
                  </a:ext>
                </a:extLst>
              </a:tr>
              <a:tr h="190500">
                <a:tc rowSpan="9">
                  <a:txBody>
                    <a:bodyPr/>
                    <a:lstStyle/>
                    <a:p>
                      <a:pPr algn="ctr" fontAlgn="ctr"/>
                      <a:r>
                        <a:rPr lang="en-US" sz="1100" b="1" i="0" u="none" strike="noStrike" dirty="0">
                          <a:solidFill>
                            <a:srgbClr val="000000"/>
                          </a:solidFill>
                          <a:effectLst/>
                          <a:latin typeface="Calibri" panose="020F0502020204030204" pitchFamily="34" charset="0"/>
                        </a:rPr>
                        <a:t>Postgraduate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en-US" sz="1100" b="0" i="0" u="none" strike="noStrike" dirty="0">
                          <a:solidFill>
                            <a:srgbClr val="000000"/>
                          </a:solidFill>
                          <a:effectLst/>
                          <a:latin typeface="Calibri" panose="020F0502020204030204" pitchFamily="34" charset="0"/>
                        </a:rPr>
                        <a:t>Doctor of Medicine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213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885259149"/>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PHD</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466</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432687395"/>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MPhil</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250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918058136"/>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Taught Masters</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2268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627260874"/>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Postgraduate Diploma</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638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272650200"/>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Postgraduate Certificate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40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095569991"/>
                  </a:ext>
                </a:extLst>
              </a:tr>
              <a:tr h="200025">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Fellowship </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343070500"/>
                  </a:ext>
                </a:extLst>
              </a:tr>
              <a:tr h="200025">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Qualifying</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a:solidFill>
                            <a:srgbClr val="000000"/>
                          </a:solidFill>
                          <a:effectLst/>
                          <a:latin typeface="Calibri" panose="020F0502020204030204" pitchFamily="34" charset="0"/>
                        </a:rPr>
                        <a:t>22</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768897119"/>
                  </a:ext>
                </a:extLst>
              </a:tr>
              <a:tr h="190500">
                <a:tc vMerge="1">
                  <a:txBody>
                    <a:bodyPr/>
                    <a:lstStyle/>
                    <a:p>
                      <a:endParaRPr lang="en-US"/>
                    </a:p>
                  </a:txBody>
                  <a:tcPr/>
                </a:tc>
                <a:tc>
                  <a:txBody>
                    <a:bodyPr/>
                    <a:lstStyle/>
                    <a:p>
                      <a:pPr algn="l" fontAlgn="ctr"/>
                      <a:r>
                        <a:rPr lang="en-US" sz="1100" b="1" i="0" u="none" strike="noStrike" dirty="0">
                          <a:solidFill>
                            <a:srgbClr val="000000"/>
                          </a:solidFill>
                          <a:effectLst/>
                          <a:latin typeface="Calibri" panose="020F0502020204030204" pitchFamily="34" charset="0"/>
                        </a:rPr>
                        <a:t>Total</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r" fontAlgn="ctr"/>
                      <a:r>
                        <a:rPr lang="en-US" sz="1100" b="1" i="0" u="none" strike="noStrike">
                          <a:solidFill>
                            <a:srgbClr val="000000"/>
                          </a:solidFill>
                          <a:effectLst/>
                          <a:latin typeface="Calibri" panose="020F0502020204030204" pitchFamily="34" charset="0"/>
                        </a:rPr>
                        <a:t>3898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773634524"/>
                  </a:ext>
                </a:extLst>
              </a:tr>
              <a:tr h="190500">
                <a:tc rowSpan="5">
                  <a:txBody>
                    <a:bodyPr/>
                    <a:lstStyle/>
                    <a:p>
                      <a:pPr algn="ctr" fontAlgn="ctr"/>
                      <a:r>
                        <a:rPr lang="en-US" sz="1100" b="1" i="0" u="none" strike="noStrike">
                          <a:solidFill>
                            <a:srgbClr val="000000"/>
                          </a:solidFill>
                          <a:effectLst/>
                          <a:latin typeface="Calibri" panose="020F0502020204030204" pitchFamily="34" charset="0"/>
                        </a:rPr>
                        <a:t>Other Students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ctr"/>
                      <a:r>
                        <a:rPr lang="en-US" sz="1100" b="0" i="0" u="none" strike="noStrike" dirty="0">
                          <a:solidFill>
                            <a:srgbClr val="000000"/>
                          </a:solidFill>
                          <a:effectLst/>
                          <a:latin typeface="Calibri" panose="020F0502020204030204" pitchFamily="34" charset="0"/>
                        </a:rPr>
                        <a:t>Continuing Professional Education</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dirty="0">
                          <a:solidFill>
                            <a:srgbClr val="000000"/>
                          </a:solidFill>
                          <a:effectLst/>
                          <a:latin typeface="Calibri" panose="020F0502020204030204" pitchFamily="34" charset="0"/>
                        </a:rPr>
                        <a:t>1538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224009131"/>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Pre-University</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dirty="0">
                          <a:solidFill>
                            <a:srgbClr val="000000"/>
                          </a:solidFill>
                          <a:effectLst/>
                          <a:latin typeface="Calibri" panose="020F0502020204030204" pitchFamily="34" charset="0"/>
                        </a:rPr>
                        <a:t>696</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500574312"/>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Undeclared</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dirty="0">
                          <a:solidFill>
                            <a:srgbClr val="000000"/>
                          </a:solidFill>
                          <a:effectLst/>
                          <a:latin typeface="Calibri" panose="020F0502020204030204" pitchFamily="34" charset="0"/>
                        </a:rPr>
                        <a:t>153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540566419"/>
                  </a:ext>
                </a:extLst>
              </a:tr>
              <a:tr h="190500">
                <a:tc vMerge="1">
                  <a:txBody>
                    <a:bodyPr/>
                    <a:lstStyle/>
                    <a:p>
                      <a:endParaRPr lang="en-US"/>
                    </a:p>
                  </a:txBody>
                  <a:tcPr/>
                </a:tc>
                <a:tc>
                  <a:txBody>
                    <a:bodyPr/>
                    <a:lstStyle/>
                    <a:p>
                      <a:pPr algn="l" fontAlgn="ctr"/>
                      <a:r>
                        <a:rPr lang="en-US" sz="1100" b="0" i="0" u="none" strike="noStrike" dirty="0">
                          <a:solidFill>
                            <a:srgbClr val="000000"/>
                          </a:solidFill>
                          <a:effectLst/>
                          <a:latin typeface="Calibri" panose="020F0502020204030204" pitchFamily="34" charset="0"/>
                        </a:rPr>
                        <a:t>UG-Summer</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r" fontAlgn="ctr"/>
                      <a:r>
                        <a:rPr lang="en-US" sz="1100" b="0" i="0" u="none" strike="noStrike" dirty="0">
                          <a:solidFill>
                            <a:srgbClr val="000000"/>
                          </a:solidFill>
                          <a:effectLst/>
                          <a:latin typeface="Calibri" panose="020F0502020204030204" pitchFamily="34" charset="0"/>
                        </a:rPr>
                        <a:t>53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020506156"/>
                  </a:ext>
                </a:extLst>
              </a:tr>
              <a:tr h="190500">
                <a:tc vMerge="1">
                  <a:txBody>
                    <a:bodyPr/>
                    <a:lstStyle/>
                    <a:p>
                      <a:endParaRPr lang="en-US"/>
                    </a:p>
                  </a:txBody>
                  <a:tcPr/>
                </a:tc>
                <a:tc>
                  <a:txBody>
                    <a:bodyPr/>
                    <a:lstStyle/>
                    <a:p>
                      <a:pPr algn="l" fontAlgn="ctr"/>
                      <a:r>
                        <a:rPr lang="en-US" sz="1100" b="1" i="0" u="none" strike="noStrike">
                          <a:solidFill>
                            <a:srgbClr val="000000"/>
                          </a:solidFill>
                          <a:effectLst/>
                          <a:latin typeface="Calibri" panose="020F0502020204030204" pitchFamily="34" charset="0"/>
                        </a:rPr>
                        <a:t>Total</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r" fontAlgn="ctr"/>
                      <a:r>
                        <a:rPr lang="en-US" sz="1100" b="1" i="0" u="none" strike="noStrike" dirty="0">
                          <a:solidFill>
                            <a:srgbClr val="000000"/>
                          </a:solidFill>
                          <a:effectLst/>
                          <a:latin typeface="Calibri" panose="020F0502020204030204" pitchFamily="34" charset="0"/>
                        </a:rPr>
                        <a:t>2440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068752439"/>
                  </a:ext>
                </a:extLst>
              </a:tr>
              <a:tr h="200025">
                <a:tc>
                  <a:txBody>
                    <a:bodyPr/>
                    <a:lstStyle/>
                    <a:p>
                      <a:pPr algn="l" fontAlgn="ctr"/>
                      <a:r>
                        <a:rPr lang="en-US" sz="1100" b="1" i="0" u="none" strike="noStrike" dirty="0">
                          <a:solidFill>
                            <a:srgbClr val="FFFFFF"/>
                          </a:solidFill>
                          <a:effectLst/>
                          <a:latin typeface="Calibri" panose="020F0502020204030204" pitchFamily="34" charset="0"/>
                        </a:rPr>
                        <a:t>Grand Total</a:t>
                      </a:r>
                    </a:p>
                  </a:txBody>
                  <a:tcPr marL="9525" marR="9525" marT="952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l" fontAlgn="ctr"/>
                      <a:r>
                        <a:rPr lang="en-US" sz="1100" b="1" i="0" u="none" strike="noStrike" dirty="0">
                          <a:solidFill>
                            <a:srgbClr val="FFFFFF"/>
                          </a:solidFill>
                          <a:effectLst/>
                          <a:latin typeface="Calibri" panose="020F0502020204030204" pitchFamily="34" charset="0"/>
                        </a:rPr>
                        <a:t>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r" fontAlgn="ctr"/>
                      <a:r>
                        <a:rPr lang="en-US" sz="1100" b="1" i="0" u="none" strike="noStrike" dirty="0">
                          <a:solidFill>
                            <a:srgbClr val="FFFFFF"/>
                          </a:solidFill>
                          <a:effectLst/>
                          <a:latin typeface="Calibri" panose="020F0502020204030204" pitchFamily="34" charset="0"/>
                        </a:rPr>
                        <a:t>16501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extLst>
                  <a:ext uri="{0D108BD9-81ED-4DB2-BD59-A6C34878D82A}">
                    <a16:rowId xmlns:a16="http://schemas.microsoft.com/office/drawing/2014/main" val="2551870744"/>
                  </a:ext>
                </a:extLst>
              </a:tr>
            </a:tbl>
          </a:graphicData>
        </a:graphic>
      </p:graphicFrame>
      <p:graphicFrame>
        <p:nvGraphicFramePr>
          <p:cNvPr id="37" name="Table 36">
            <a:extLst>
              <a:ext uri="{FF2B5EF4-FFF2-40B4-BE49-F238E27FC236}">
                <a16:creationId xmlns:a16="http://schemas.microsoft.com/office/drawing/2014/main" id="{1AA5A4A9-717C-4175-B63A-0528933C6C6D}"/>
              </a:ext>
            </a:extLst>
          </p:cNvPr>
          <p:cNvGraphicFramePr>
            <a:graphicFrameLocks noGrp="1"/>
          </p:cNvGraphicFramePr>
          <p:nvPr>
            <p:extLst>
              <p:ext uri="{D42A27DB-BD31-4B8C-83A1-F6EECF244321}">
                <p14:modId xmlns:p14="http://schemas.microsoft.com/office/powerpoint/2010/main" val="2294351693"/>
              </p:ext>
            </p:extLst>
          </p:nvPr>
        </p:nvGraphicFramePr>
        <p:xfrm>
          <a:off x="4267079" y="4160603"/>
          <a:ext cx="3251201" cy="2800350"/>
        </p:xfrm>
        <a:graphic>
          <a:graphicData uri="http://schemas.openxmlformats.org/drawingml/2006/table">
            <a:tbl>
              <a:tblPr/>
              <a:tblGrid>
                <a:gridCol w="1306201">
                  <a:extLst>
                    <a:ext uri="{9D8B030D-6E8A-4147-A177-3AD203B41FA5}">
                      <a16:colId xmlns:a16="http://schemas.microsoft.com/office/drawing/2014/main" val="1090773435"/>
                    </a:ext>
                  </a:extLst>
                </a:gridCol>
                <a:gridCol w="1248995">
                  <a:extLst>
                    <a:ext uri="{9D8B030D-6E8A-4147-A177-3AD203B41FA5}">
                      <a16:colId xmlns:a16="http://schemas.microsoft.com/office/drawing/2014/main" val="3092636858"/>
                    </a:ext>
                  </a:extLst>
                </a:gridCol>
                <a:gridCol w="696005">
                  <a:extLst>
                    <a:ext uri="{9D8B030D-6E8A-4147-A177-3AD203B41FA5}">
                      <a16:colId xmlns:a16="http://schemas.microsoft.com/office/drawing/2014/main" val="2666805797"/>
                    </a:ext>
                  </a:extLst>
                </a:gridCol>
              </a:tblGrid>
              <a:tr h="695325">
                <a:tc gridSpan="3">
                  <a:txBody>
                    <a:bodyPr/>
                    <a:lstStyle/>
                    <a:p>
                      <a:pPr algn="ctr" fontAlgn="ctr"/>
                      <a:r>
                        <a:rPr lang="en-US" sz="1100" b="1" i="0" u="none" strike="noStrike">
                          <a:solidFill>
                            <a:srgbClr val="FFFFFF"/>
                          </a:solidFill>
                          <a:effectLst/>
                          <a:latin typeface="Calibri" panose="020F0502020204030204" pitchFamily="34" charset="0"/>
                        </a:rPr>
                        <a:t>Enrolment by Student Session (2024/2025)                  excludes Other Students                                                                                     (CPE, Pre-University, Underclared &amp; UG-Summer)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55012680"/>
                  </a:ext>
                </a:extLst>
              </a:tr>
              <a:tr h="190500">
                <a:tc rowSpan="5">
                  <a:txBody>
                    <a:bodyPr/>
                    <a:lstStyle/>
                    <a:p>
                      <a:pPr algn="ctr" fontAlgn="ctr"/>
                      <a:r>
                        <a:rPr lang="en-US" sz="1100" b="1" i="0" u="none" strike="noStrike">
                          <a:solidFill>
                            <a:srgbClr val="000000"/>
                          </a:solidFill>
                          <a:effectLst/>
                          <a:latin typeface="Calibri" panose="020F0502020204030204" pitchFamily="34" charset="0"/>
                        </a:rPr>
                        <a:t>Undergraduate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1100" b="0" i="0" u="none" strike="noStrike" dirty="0">
                          <a:solidFill>
                            <a:srgbClr val="000000"/>
                          </a:solidFill>
                          <a:effectLst/>
                          <a:latin typeface="Calibri" panose="020F0502020204030204" pitchFamily="34" charset="0"/>
                        </a:rPr>
                        <a:t>Full-time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r" fontAlgn="b"/>
                      <a:r>
                        <a:rPr lang="en-US" sz="1100" b="0" i="0" u="none" strike="noStrike">
                          <a:solidFill>
                            <a:srgbClr val="000000"/>
                          </a:solidFill>
                          <a:effectLst/>
                          <a:latin typeface="Calibri" panose="020F0502020204030204" pitchFamily="34" charset="0"/>
                        </a:rPr>
                        <a:t>9407</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642332532"/>
                  </a:ext>
                </a:extLst>
              </a:tr>
              <a:tr h="190500">
                <a:tc vMerge="1">
                  <a:txBody>
                    <a:bodyPr/>
                    <a:lstStyle/>
                    <a:p>
                      <a:endParaRPr lang="en-US"/>
                    </a:p>
                  </a:txBody>
                  <a:tcPr/>
                </a:tc>
                <a:tc>
                  <a:txBody>
                    <a:bodyPr/>
                    <a:lstStyle/>
                    <a:p>
                      <a:pPr algn="l" fontAlgn="b"/>
                      <a:r>
                        <a:rPr lang="en-US" sz="1100" b="0" i="0" u="none" strike="noStrike" dirty="0">
                          <a:solidFill>
                            <a:srgbClr val="000000"/>
                          </a:solidFill>
                          <a:effectLst/>
                          <a:latin typeface="Calibri" panose="020F0502020204030204" pitchFamily="34" charset="0"/>
                        </a:rPr>
                        <a:t>Part-time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r" fontAlgn="b"/>
                      <a:r>
                        <a:rPr lang="en-US" sz="1100" b="0" i="0" u="none" strike="noStrike">
                          <a:solidFill>
                            <a:srgbClr val="000000"/>
                          </a:solidFill>
                          <a:effectLst/>
                          <a:latin typeface="Calibri" panose="020F0502020204030204" pitchFamily="34" charset="0"/>
                        </a:rPr>
                        <a:t>744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42426759"/>
                  </a:ext>
                </a:extLst>
              </a:tr>
              <a:tr h="190500">
                <a:tc vMerge="1">
                  <a:txBody>
                    <a:bodyPr/>
                    <a:lstStyle/>
                    <a:p>
                      <a:endParaRPr lang="en-US"/>
                    </a:p>
                  </a:txBody>
                  <a:tcPr/>
                </a:tc>
                <a:tc>
                  <a:txBody>
                    <a:bodyPr/>
                    <a:lstStyle/>
                    <a:p>
                      <a:pPr algn="l" fontAlgn="b"/>
                      <a:r>
                        <a:rPr lang="en-US" sz="1100" b="0" i="0" u="none" strike="noStrike" dirty="0">
                          <a:solidFill>
                            <a:srgbClr val="000000"/>
                          </a:solidFill>
                          <a:effectLst/>
                          <a:latin typeface="Calibri" panose="020F0502020204030204" pitchFamily="34" charset="0"/>
                        </a:rPr>
                        <a:t>Evening</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r" fontAlgn="b"/>
                      <a:r>
                        <a:rPr lang="en-US" sz="1100" b="0" i="0"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187327215"/>
                  </a:ext>
                </a:extLst>
              </a:tr>
              <a:tr h="190500">
                <a:tc vMerge="1">
                  <a:txBody>
                    <a:bodyPr/>
                    <a:lstStyle/>
                    <a:p>
                      <a:endParaRPr lang="en-US"/>
                    </a:p>
                  </a:txBody>
                  <a:tcPr/>
                </a:tc>
                <a:tc>
                  <a:txBody>
                    <a:bodyPr/>
                    <a:lstStyle/>
                    <a:p>
                      <a:pPr algn="l" fontAlgn="b"/>
                      <a:r>
                        <a:rPr lang="en-US" sz="1100" b="0" i="0" u="none" strike="noStrike">
                          <a:solidFill>
                            <a:srgbClr val="000000"/>
                          </a:solidFill>
                          <a:effectLst/>
                          <a:latin typeface="Calibri" panose="020F0502020204030204" pitchFamily="34" charset="0"/>
                        </a:rPr>
                        <a:t>Not Identifiable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r" fontAlgn="b"/>
                      <a:r>
                        <a:rPr lang="en-US" sz="110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382140950"/>
                  </a:ext>
                </a:extLst>
              </a:tr>
              <a:tr h="190500">
                <a:tc vMerge="1">
                  <a:txBody>
                    <a:bodyPr/>
                    <a:lstStyle/>
                    <a:p>
                      <a:endParaRPr lang="en-US"/>
                    </a:p>
                  </a:txBody>
                  <a:tcPr/>
                </a:tc>
                <a:tc>
                  <a:txBody>
                    <a:bodyPr/>
                    <a:lstStyle/>
                    <a:p>
                      <a:pPr algn="l" fontAlgn="b"/>
                      <a:r>
                        <a:rPr lang="en-US" sz="1100" b="1" i="0" u="none" strike="noStrike">
                          <a:solidFill>
                            <a:srgbClr val="000000"/>
                          </a:solidFill>
                          <a:effectLst/>
                          <a:latin typeface="Calibri" panose="020F0502020204030204" pitchFamily="34" charset="0"/>
                        </a:rPr>
                        <a:t>Total</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r" fontAlgn="b"/>
                      <a:r>
                        <a:rPr lang="en-US" sz="1100" b="1" i="0" u="none" strike="noStrike">
                          <a:solidFill>
                            <a:srgbClr val="000000"/>
                          </a:solidFill>
                          <a:effectLst/>
                          <a:latin typeface="Calibri" panose="020F0502020204030204" pitchFamily="34" charset="0"/>
                        </a:rPr>
                        <a:t>10163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634769540"/>
                  </a:ext>
                </a:extLst>
              </a:tr>
              <a:tr h="190500">
                <a:tc rowSpan="5">
                  <a:txBody>
                    <a:bodyPr/>
                    <a:lstStyle/>
                    <a:p>
                      <a:pPr algn="ctr" fontAlgn="ctr"/>
                      <a:r>
                        <a:rPr lang="en-US" sz="1100" b="1" i="0" u="none" strike="noStrike">
                          <a:solidFill>
                            <a:srgbClr val="000000"/>
                          </a:solidFill>
                          <a:effectLst/>
                          <a:latin typeface="Calibri" panose="020F0502020204030204" pitchFamily="34" charset="0"/>
                        </a:rPr>
                        <a:t>Postgraduate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1100" b="0" i="0" u="none" strike="noStrike">
                          <a:solidFill>
                            <a:srgbClr val="000000"/>
                          </a:solidFill>
                          <a:effectLst/>
                          <a:latin typeface="Calibri" panose="020F0502020204030204" pitchFamily="34" charset="0"/>
                        </a:rPr>
                        <a:t>Full-time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r" fontAlgn="b"/>
                      <a:r>
                        <a:rPr lang="en-US" sz="1100" b="0" i="0" u="none" strike="noStrike">
                          <a:solidFill>
                            <a:srgbClr val="000000"/>
                          </a:solidFill>
                          <a:effectLst/>
                          <a:latin typeface="Calibri" panose="020F0502020204030204" pitchFamily="34" charset="0"/>
                        </a:rPr>
                        <a:t>1393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499854742"/>
                  </a:ext>
                </a:extLst>
              </a:tr>
              <a:tr h="190500">
                <a:tc vMerge="1">
                  <a:txBody>
                    <a:bodyPr/>
                    <a:lstStyle/>
                    <a:p>
                      <a:endParaRPr lang="en-US"/>
                    </a:p>
                  </a:txBody>
                  <a:tcPr/>
                </a:tc>
                <a:tc>
                  <a:txBody>
                    <a:bodyPr/>
                    <a:lstStyle/>
                    <a:p>
                      <a:pPr algn="l" fontAlgn="b"/>
                      <a:r>
                        <a:rPr lang="en-US" sz="1100" b="0" i="0" u="none" strike="noStrike" dirty="0">
                          <a:solidFill>
                            <a:srgbClr val="000000"/>
                          </a:solidFill>
                          <a:effectLst/>
                          <a:latin typeface="Calibri" panose="020F0502020204030204" pitchFamily="34" charset="0"/>
                        </a:rPr>
                        <a:t>Part-time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r" fontAlgn="b"/>
                      <a:r>
                        <a:rPr lang="en-US" sz="1100" b="0" i="0" u="none" strike="noStrike">
                          <a:solidFill>
                            <a:srgbClr val="000000"/>
                          </a:solidFill>
                          <a:effectLst/>
                          <a:latin typeface="Calibri" panose="020F0502020204030204" pitchFamily="34" charset="0"/>
                        </a:rPr>
                        <a:t>2480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055052381"/>
                  </a:ext>
                </a:extLst>
              </a:tr>
              <a:tr h="190500">
                <a:tc vMerge="1">
                  <a:txBody>
                    <a:bodyPr/>
                    <a:lstStyle/>
                    <a:p>
                      <a:endParaRPr lang="en-US"/>
                    </a:p>
                  </a:txBody>
                  <a:tcPr/>
                </a:tc>
                <a:tc>
                  <a:txBody>
                    <a:bodyPr/>
                    <a:lstStyle/>
                    <a:p>
                      <a:pPr algn="l" fontAlgn="b"/>
                      <a:r>
                        <a:rPr lang="en-US" sz="1100" b="0" i="0" u="none" strike="noStrike" dirty="0">
                          <a:solidFill>
                            <a:srgbClr val="000000"/>
                          </a:solidFill>
                          <a:effectLst/>
                          <a:latin typeface="Calibri" panose="020F0502020204030204" pitchFamily="34" charset="0"/>
                        </a:rPr>
                        <a:t>Evening</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r" fontAlgn="b"/>
                      <a:r>
                        <a:rPr lang="en-US" sz="1100" b="0" i="0" u="none" strike="noStrike">
                          <a:solidFill>
                            <a:srgbClr val="000000"/>
                          </a:solidFill>
                          <a:effectLst/>
                          <a:latin typeface="Calibri" panose="020F0502020204030204" pitchFamily="34" charset="0"/>
                        </a:rPr>
                        <a:t>24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113626209"/>
                  </a:ext>
                </a:extLst>
              </a:tr>
              <a:tr h="190500">
                <a:tc vMerge="1">
                  <a:txBody>
                    <a:bodyPr/>
                    <a:lstStyle/>
                    <a:p>
                      <a:endParaRPr lang="en-US"/>
                    </a:p>
                  </a:txBody>
                  <a:tcPr/>
                </a:tc>
                <a:tc>
                  <a:txBody>
                    <a:bodyPr/>
                    <a:lstStyle/>
                    <a:p>
                      <a:pPr algn="l" fontAlgn="b"/>
                      <a:r>
                        <a:rPr lang="en-US" sz="1100" b="0" i="0" u="none" strike="noStrike" dirty="0">
                          <a:solidFill>
                            <a:srgbClr val="000000"/>
                          </a:solidFill>
                          <a:effectLst/>
                          <a:latin typeface="Calibri" panose="020F0502020204030204" pitchFamily="34" charset="0"/>
                        </a:rPr>
                        <a:t>Not Identifiable</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r" fontAlgn="b"/>
                      <a:r>
                        <a:rPr lang="en-US" sz="1100" b="0"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459591623"/>
                  </a:ext>
                </a:extLst>
              </a:tr>
              <a:tr h="190500">
                <a:tc vMerge="1">
                  <a:txBody>
                    <a:bodyPr/>
                    <a:lstStyle/>
                    <a:p>
                      <a:endParaRPr lang="en-US"/>
                    </a:p>
                  </a:txBody>
                  <a:tcPr/>
                </a:tc>
                <a:tc>
                  <a:txBody>
                    <a:bodyPr/>
                    <a:lstStyle/>
                    <a:p>
                      <a:pPr algn="l" fontAlgn="b"/>
                      <a:r>
                        <a:rPr lang="en-US" sz="1100" b="1" i="0" u="none" strike="noStrike">
                          <a:solidFill>
                            <a:srgbClr val="000000"/>
                          </a:solidFill>
                          <a:effectLst/>
                          <a:latin typeface="Calibri" panose="020F0502020204030204" pitchFamily="34" charset="0"/>
                        </a:rPr>
                        <a:t>Total</a:t>
                      </a:r>
                    </a:p>
                  </a:txBody>
                  <a:tcPr marL="857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r" fontAlgn="b"/>
                      <a:r>
                        <a:rPr lang="en-US" sz="1100" b="1" i="0" u="none" strike="noStrike" dirty="0">
                          <a:solidFill>
                            <a:srgbClr val="000000"/>
                          </a:solidFill>
                          <a:effectLst/>
                          <a:latin typeface="Calibri" panose="020F0502020204030204" pitchFamily="34" charset="0"/>
                        </a:rPr>
                        <a:t>3898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700859220"/>
                  </a:ext>
                </a:extLst>
              </a:tr>
              <a:tr h="200025">
                <a:tc>
                  <a:txBody>
                    <a:bodyPr/>
                    <a:lstStyle/>
                    <a:p>
                      <a:pPr algn="l" fontAlgn="ctr"/>
                      <a:r>
                        <a:rPr lang="en-US" sz="1100" b="1" i="0" u="none" strike="noStrike" dirty="0">
                          <a:solidFill>
                            <a:srgbClr val="FFFFFF"/>
                          </a:solidFill>
                          <a:effectLst/>
                          <a:latin typeface="Calibri" panose="020F0502020204030204" pitchFamily="34" charset="0"/>
                        </a:rPr>
                        <a:t>Grand Total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l" fontAlgn="ctr"/>
                      <a:r>
                        <a:rPr lang="en-US" sz="1100" b="1" i="0" u="none" strike="noStrike">
                          <a:solidFill>
                            <a:srgbClr val="FFFFFF"/>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r" fontAlgn="ctr"/>
                      <a:r>
                        <a:rPr lang="en-US" sz="1100" b="1" i="0" u="none" strike="noStrike" dirty="0">
                          <a:solidFill>
                            <a:srgbClr val="FFFFFF"/>
                          </a:solidFill>
                          <a:effectLst/>
                          <a:latin typeface="Calibri" panose="020F0502020204030204" pitchFamily="34" charset="0"/>
                        </a:rPr>
                        <a:t>14061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extLst>
                  <a:ext uri="{0D108BD9-81ED-4DB2-BD59-A6C34878D82A}">
                    <a16:rowId xmlns:a16="http://schemas.microsoft.com/office/drawing/2014/main" val="3534853717"/>
                  </a:ext>
                </a:extLst>
              </a:tr>
            </a:tbl>
          </a:graphicData>
        </a:graphic>
      </p:graphicFrame>
      <p:graphicFrame>
        <p:nvGraphicFramePr>
          <p:cNvPr id="42" name="Table 41">
            <a:extLst>
              <a:ext uri="{FF2B5EF4-FFF2-40B4-BE49-F238E27FC236}">
                <a16:creationId xmlns:a16="http://schemas.microsoft.com/office/drawing/2014/main" id="{28BEF481-B50A-4A48-B69E-5BBE2D1EEA0E}"/>
              </a:ext>
            </a:extLst>
          </p:cNvPr>
          <p:cNvGraphicFramePr>
            <a:graphicFrameLocks noGrp="1"/>
          </p:cNvGraphicFramePr>
          <p:nvPr>
            <p:extLst>
              <p:ext uri="{D42A27DB-BD31-4B8C-83A1-F6EECF244321}">
                <p14:modId xmlns:p14="http://schemas.microsoft.com/office/powerpoint/2010/main" val="2600767213"/>
              </p:ext>
            </p:extLst>
          </p:nvPr>
        </p:nvGraphicFramePr>
        <p:xfrm>
          <a:off x="4281645" y="7090298"/>
          <a:ext cx="3222067" cy="2800353"/>
        </p:xfrm>
        <a:graphic>
          <a:graphicData uri="http://schemas.openxmlformats.org/drawingml/2006/table">
            <a:tbl>
              <a:tblPr/>
              <a:tblGrid>
                <a:gridCol w="1606045">
                  <a:extLst>
                    <a:ext uri="{9D8B030D-6E8A-4147-A177-3AD203B41FA5}">
                      <a16:colId xmlns:a16="http://schemas.microsoft.com/office/drawing/2014/main" val="2481951285"/>
                    </a:ext>
                  </a:extLst>
                </a:gridCol>
                <a:gridCol w="538674">
                  <a:extLst>
                    <a:ext uri="{9D8B030D-6E8A-4147-A177-3AD203B41FA5}">
                      <a16:colId xmlns:a16="http://schemas.microsoft.com/office/drawing/2014/main" val="509609699"/>
                    </a:ext>
                  </a:extLst>
                </a:gridCol>
                <a:gridCol w="538674">
                  <a:extLst>
                    <a:ext uri="{9D8B030D-6E8A-4147-A177-3AD203B41FA5}">
                      <a16:colId xmlns:a16="http://schemas.microsoft.com/office/drawing/2014/main" val="1500304736"/>
                    </a:ext>
                  </a:extLst>
                </a:gridCol>
                <a:gridCol w="538674">
                  <a:extLst>
                    <a:ext uri="{9D8B030D-6E8A-4147-A177-3AD203B41FA5}">
                      <a16:colId xmlns:a16="http://schemas.microsoft.com/office/drawing/2014/main" val="1101362794"/>
                    </a:ext>
                  </a:extLst>
                </a:gridCol>
              </a:tblGrid>
              <a:tr h="334701">
                <a:tc gridSpan="4">
                  <a:txBody>
                    <a:bodyPr/>
                    <a:lstStyle/>
                    <a:p>
                      <a:pPr algn="ctr" fontAlgn="ctr"/>
                      <a:r>
                        <a:rPr lang="en-US" sz="1200" b="1" i="0" u="none" strike="noStrike">
                          <a:solidFill>
                            <a:srgbClr val="FFFFFF"/>
                          </a:solidFill>
                          <a:effectLst/>
                          <a:latin typeface="Calibri" panose="020F0502020204030204" pitchFamily="34" charset="0"/>
                        </a:rPr>
                        <a:t>Degrees Awarded – Class of 2025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75539292"/>
                  </a:ext>
                </a:extLst>
              </a:tr>
              <a:tr h="223136">
                <a:tc>
                  <a:txBody>
                    <a:bodyPr/>
                    <a:lstStyle/>
                    <a:p>
                      <a:pPr algn="l" fontAlgn="b"/>
                      <a:r>
                        <a:rPr lang="en-US" sz="1100" b="1" i="0" u="none" strike="noStrike" dirty="0">
                          <a:solidFill>
                            <a:srgbClr val="000000"/>
                          </a:solidFill>
                          <a:effectLst/>
                          <a:latin typeface="Calibri" panose="020F0502020204030204" pitchFamily="34" charset="0"/>
                        </a:rPr>
                        <a:t>Degree Type</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1" i="0" u="none" strike="noStrike" dirty="0">
                          <a:solidFill>
                            <a:srgbClr val="000000"/>
                          </a:solidFill>
                          <a:effectLst/>
                          <a:latin typeface="Calibri" panose="020F0502020204030204" pitchFamily="34" charset="0"/>
                        </a:rPr>
                        <a:t>Male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1" i="0" u="none" strike="noStrike">
                          <a:solidFill>
                            <a:srgbClr val="000000"/>
                          </a:solidFill>
                          <a:effectLst/>
                          <a:latin typeface="Calibri" panose="020F0502020204030204" pitchFamily="34" charset="0"/>
                        </a:rPr>
                        <a:t>Female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1" i="0" u="none" strike="noStrike" dirty="0">
                          <a:solidFill>
                            <a:srgbClr val="000000"/>
                          </a:solidFill>
                          <a:effectLst/>
                          <a:latin typeface="Calibri" panose="020F0502020204030204" pitchFamily="34" charset="0"/>
                        </a:rPr>
                        <a:t>Total</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877890630"/>
                  </a:ext>
                </a:extLst>
              </a:tr>
              <a:tr h="223136">
                <a:tc>
                  <a:txBody>
                    <a:bodyPr/>
                    <a:lstStyle/>
                    <a:p>
                      <a:pPr algn="l" fontAlgn="b"/>
                      <a:r>
                        <a:rPr lang="en-US" sz="1000" b="1" i="0" u="none" strike="noStrike" dirty="0">
                          <a:solidFill>
                            <a:srgbClr val="000000"/>
                          </a:solidFill>
                          <a:effectLst/>
                          <a:latin typeface="Calibri" panose="020F0502020204030204" pitchFamily="34" charset="0"/>
                        </a:rPr>
                        <a:t>Certificate</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000" b="0" i="0" u="none" strike="noStrike" dirty="0">
                          <a:solidFill>
                            <a:srgbClr val="000000"/>
                          </a:solidFill>
                          <a:effectLst/>
                          <a:latin typeface="Calibri" panose="020F0502020204030204" pitchFamily="34" charset="0"/>
                        </a:rPr>
                        <a:t>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0" i="0" u="none" strike="noStrike">
                          <a:solidFill>
                            <a:srgbClr val="000000"/>
                          </a:solidFill>
                          <a:effectLst/>
                          <a:latin typeface="Calibri" panose="020F0502020204030204" pitchFamily="34" charset="0"/>
                        </a:rPr>
                        <a:t>125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1" i="0" u="none" strike="noStrike">
                          <a:solidFill>
                            <a:srgbClr val="000000"/>
                          </a:solidFill>
                          <a:effectLst/>
                          <a:latin typeface="Calibri" panose="020F0502020204030204" pitchFamily="34" charset="0"/>
                        </a:rPr>
                        <a:t>174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4174712987"/>
                  </a:ext>
                </a:extLst>
              </a:tr>
              <a:tr h="223136">
                <a:tc>
                  <a:txBody>
                    <a:bodyPr/>
                    <a:lstStyle/>
                    <a:p>
                      <a:pPr algn="l" fontAlgn="b"/>
                      <a:r>
                        <a:rPr lang="en-US" sz="1000" b="1" i="0" u="none" strike="noStrike">
                          <a:solidFill>
                            <a:srgbClr val="000000"/>
                          </a:solidFill>
                          <a:effectLst/>
                          <a:latin typeface="Calibri" panose="020F0502020204030204" pitchFamily="34" charset="0"/>
                        </a:rPr>
                        <a:t>Diploma</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000" b="0"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0" i="0" u="none" strike="noStrike">
                          <a:solidFill>
                            <a:srgbClr val="000000"/>
                          </a:solidFill>
                          <a:effectLst/>
                          <a:latin typeface="Calibri" panose="020F0502020204030204" pitchFamily="34"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1" i="0" u="none" strike="noStrike">
                          <a:solidFill>
                            <a:srgbClr val="000000"/>
                          </a:solidFill>
                          <a:effectLst/>
                          <a:latin typeface="Calibri" panose="020F0502020204030204" pitchFamily="34" charset="0"/>
                        </a:rPr>
                        <a:t>19</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1653293"/>
                  </a:ext>
                </a:extLst>
              </a:tr>
              <a:tr h="223136">
                <a:tc>
                  <a:txBody>
                    <a:bodyPr/>
                    <a:lstStyle/>
                    <a:p>
                      <a:pPr algn="l" fontAlgn="b"/>
                      <a:r>
                        <a:rPr lang="en-US" sz="1000" b="1" i="0" u="none" strike="noStrike">
                          <a:solidFill>
                            <a:srgbClr val="000000"/>
                          </a:solidFill>
                          <a:effectLst/>
                          <a:latin typeface="Calibri" panose="020F0502020204030204" pitchFamily="34" charset="0"/>
                        </a:rPr>
                        <a:t>First Degree</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000" b="0" i="0" u="none" strike="noStrike" dirty="0">
                          <a:solidFill>
                            <a:srgbClr val="000000"/>
                          </a:solidFill>
                          <a:effectLst/>
                          <a:latin typeface="Calibri" panose="020F0502020204030204" pitchFamily="34" charset="0"/>
                        </a:rPr>
                        <a:t>699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0" i="0" u="none" strike="noStrike" dirty="0">
                          <a:solidFill>
                            <a:srgbClr val="000000"/>
                          </a:solidFill>
                          <a:effectLst/>
                          <a:latin typeface="Calibri" panose="020F0502020204030204" pitchFamily="34" charset="0"/>
                        </a:rPr>
                        <a:t>1234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1" i="0" u="none" strike="noStrike">
                          <a:solidFill>
                            <a:srgbClr val="000000"/>
                          </a:solidFill>
                          <a:effectLst/>
                          <a:latin typeface="Calibri" panose="020F0502020204030204" pitchFamily="34" charset="0"/>
                        </a:rPr>
                        <a:t>1933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912670571"/>
                  </a:ext>
                </a:extLst>
              </a:tr>
              <a:tr h="223136">
                <a:tc>
                  <a:txBody>
                    <a:bodyPr/>
                    <a:lstStyle/>
                    <a:p>
                      <a:pPr algn="l" fontAlgn="b"/>
                      <a:r>
                        <a:rPr lang="en-US" sz="1000" b="1" i="0" u="none" strike="noStrike">
                          <a:solidFill>
                            <a:srgbClr val="000000"/>
                          </a:solidFill>
                          <a:effectLst/>
                          <a:latin typeface="Calibri" panose="020F0502020204030204" pitchFamily="34" charset="0"/>
                        </a:rPr>
                        <a:t>Postgraduate Certificate</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000" b="0"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0"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1" i="0" u="none" strike="noStrike">
                          <a:solidFill>
                            <a:srgbClr val="000000"/>
                          </a:solidFill>
                          <a:effectLst/>
                          <a:latin typeface="Calibri" panose="020F0502020204030204" pitchFamily="34" charset="0"/>
                        </a:rPr>
                        <a:t>33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44606654"/>
                  </a:ext>
                </a:extLst>
              </a:tr>
              <a:tr h="223136">
                <a:tc>
                  <a:txBody>
                    <a:bodyPr/>
                    <a:lstStyle/>
                    <a:p>
                      <a:pPr algn="l" fontAlgn="b"/>
                      <a:r>
                        <a:rPr lang="en-US" sz="1000" b="1" i="0" u="none" strike="noStrike">
                          <a:solidFill>
                            <a:srgbClr val="000000"/>
                          </a:solidFill>
                          <a:effectLst/>
                          <a:latin typeface="Calibri" panose="020F0502020204030204" pitchFamily="34" charset="0"/>
                        </a:rPr>
                        <a:t>Postgraduate Diploma</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000" b="0" i="0" u="none" strike="noStrike">
                          <a:solidFill>
                            <a:srgbClr val="000000"/>
                          </a:solidFill>
                          <a:effectLst/>
                          <a:latin typeface="Calibri" panose="020F0502020204030204" pitchFamily="34" charset="0"/>
                        </a:rPr>
                        <a:t>119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0" i="0" u="none" strike="noStrike" dirty="0">
                          <a:solidFill>
                            <a:srgbClr val="000000"/>
                          </a:solidFill>
                          <a:effectLst/>
                          <a:latin typeface="Calibri" panose="020F0502020204030204" pitchFamily="34" charset="0"/>
                        </a:rPr>
                        <a:t>379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1" i="0" u="none" strike="noStrike">
                          <a:solidFill>
                            <a:srgbClr val="000000"/>
                          </a:solidFill>
                          <a:effectLst/>
                          <a:latin typeface="Calibri" panose="020F0502020204030204" pitchFamily="34" charset="0"/>
                        </a:rPr>
                        <a:t>498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822095195"/>
                  </a:ext>
                </a:extLst>
              </a:tr>
              <a:tr h="223136">
                <a:tc>
                  <a:txBody>
                    <a:bodyPr/>
                    <a:lstStyle/>
                    <a:p>
                      <a:pPr algn="l" fontAlgn="b"/>
                      <a:r>
                        <a:rPr lang="en-US" sz="1000" b="1" i="0" u="none" strike="noStrike">
                          <a:solidFill>
                            <a:srgbClr val="000000"/>
                          </a:solidFill>
                          <a:effectLst/>
                          <a:latin typeface="Calibri" panose="020F0502020204030204" pitchFamily="34" charset="0"/>
                        </a:rPr>
                        <a:t>Taught Masters</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000" b="0" i="0" u="none" strike="noStrike">
                          <a:solidFill>
                            <a:srgbClr val="000000"/>
                          </a:solidFill>
                          <a:effectLst/>
                          <a:latin typeface="Calibri" panose="020F0502020204030204" pitchFamily="34" charset="0"/>
                        </a:rPr>
                        <a:t>180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0" i="0" u="none" strike="noStrike" dirty="0">
                          <a:solidFill>
                            <a:srgbClr val="000000"/>
                          </a:solidFill>
                          <a:effectLst/>
                          <a:latin typeface="Calibri" panose="020F0502020204030204" pitchFamily="34" charset="0"/>
                        </a:rPr>
                        <a:t>338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1" i="0" u="none" strike="noStrike">
                          <a:solidFill>
                            <a:srgbClr val="000000"/>
                          </a:solidFill>
                          <a:effectLst/>
                          <a:latin typeface="Calibri" panose="020F0502020204030204" pitchFamily="34" charset="0"/>
                        </a:rPr>
                        <a:t>518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352558043"/>
                  </a:ext>
                </a:extLst>
              </a:tr>
              <a:tr h="223136">
                <a:tc>
                  <a:txBody>
                    <a:bodyPr/>
                    <a:lstStyle/>
                    <a:p>
                      <a:pPr algn="l" fontAlgn="b"/>
                      <a:r>
                        <a:rPr lang="en-US" sz="1000" b="1" i="0" u="none" strike="noStrike">
                          <a:solidFill>
                            <a:srgbClr val="000000"/>
                          </a:solidFill>
                          <a:effectLst/>
                          <a:latin typeface="Calibri" panose="020F0502020204030204" pitchFamily="34" charset="0"/>
                        </a:rPr>
                        <a:t>Mphil</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0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0" i="0" u="none" strike="noStrike" dirty="0">
                          <a:solidFill>
                            <a:srgbClr val="000000"/>
                          </a:solidFill>
                          <a:effectLst/>
                          <a:latin typeface="Calibri" panose="020F0502020204030204" pitchFamily="34" charset="0"/>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1" i="0" u="none" strike="noStrike" dirty="0">
                          <a:solidFill>
                            <a:srgbClr val="000000"/>
                          </a:solidFill>
                          <a:effectLst/>
                          <a:latin typeface="Calibri" panose="020F0502020204030204" pitchFamily="34" charset="0"/>
                        </a:rPr>
                        <a:t>15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522031215"/>
                  </a:ext>
                </a:extLst>
              </a:tr>
              <a:tr h="223136">
                <a:tc>
                  <a:txBody>
                    <a:bodyPr/>
                    <a:lstStyle/>
                    <a:p>
                      <a:pPr algn="l" fontAlgn="b"/>
                      <a:r>
                        <a:rPr lang="en-US" sz="1000" b="1" i="0" u="none" strike="noStrike" dirty="0">
                          <a:solidFill>
                            <a:srgbClr val="000000"/>
                          </a:solidFill>
                          <a:effectLst/>
                          <a:latin typeface="Calibri" panose="020F0502020204030204" pitchFamily="34" charset="0"/>
                        </a:rPr>
                        <a:t>PhD</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000" b="0" i="0" u="none" strike="noStrike">
                          <a:solidFill>
                            <a:srgbClr val="000000"/>
                          </a:solidFill>
                          <a:effectLst/>
                          <a:latin typeface="Calibri" panose="020F0502020204030204" pitchFamily="34"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0"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1" i="0" u="none" strike="noStrike" dirty="0">
                          <a:solidFill>
                            <a:srgbClr val="000000"/>
                          </a:solidFill>
                          <a:effectLst/>
                          <a:latin typeface="Calibri" panose="020F0502020204030204" pitchFamily="34" charset="0"/>
                        </a:rPr>
                        <a:t>43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58257617"/>
                  </a:ext>
                </a:extLst>
              </a:tr>
              <a:tr h="223136">
                <a:tc>
                  <a:txBody>
                    <a:bodyPr/>
                    <a:lstStyle/>
                    <a:p>
                      <a:pPr algn="l" fontAlgn="b"/>
                      <a:r>
                        <a:rPr lang="en-US" sz="1000" b="1" i="0" u="none" strike="noStrike" dirty="0">
                          <a:solidFill>
                            <a:srgbClr val="000000"/>
                          </a:solidFill>
                          <a:effectLst/>
                          <a:latin typeface="Calibri" panose="020F0502020204030204" pitchFamily="34" charset="0"/>
                        </a:rPr>
                        <a:t>Doctor of Medicine</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000" b="0" i="0"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0" i="0" u="none" strike="noStrike">
                          <a:solidFill>
                            <a:srgbClr val="000000"/>
                          </a:solidFill>
                          <a:effectLst/>
                          <a:latin typeface="Calibri" panose="020F0502020204030204" pitchFamily="34"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n-US" sz="1000" b="1" i="0" u="none" strike="noStrike" dirty="0">
                          <a:solidFill>
                            <a:srgbClr val="000000"/>
                          </a:solidFill>
                          <a:effectLst/>
                          <a:latin typeface="Calibri" panose="020F0502020204030204" pitchFamily="34" charset="0"/>
                        </a:rPr>
                        <a:t>25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356970514"/>
                  </a:ext>
                </a:extLst>
              </a:tr>
              <a:tr h="234292">
                <a:tc>
                  <a:txBody>
                    <a:bodyPr/>
                    <a:lstStyle/>
                    <a:p>
                      <a:pPr algn="l" fontAlgn="ctr"/>
                      <a:r>
                        <a:rPr lang="en-US" sz="1100" b="1" i="0" u="none" strike="noStrike" dirty="0">
                          <a:solidFill>
                            <a:srgbClr val="FFFFFF"/>
                          </a:solidFill>
                          <a:effectLst/>
                          <a:latin typeface="Calibri" panose="020F0502020204030204" pitchFamily="34" charset="0"/>
                        </a:rPr>
                        <a:t>Total</a:t>
                      </a:r>
                    </a:p>
                  </a:txBody>
                  <a:tcPr marL="857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B7B7B"/>
                    </a:solidFill>
                  </a:tcPr>
                </a:tc>
                <a:tc>
                  <a:txBody>
                    <a:bodyPr/>
                    <a:lstStyle/>
                    <a:p>
                      <a:pPr algn="ctr" fontAlgn="ctr"/>
                      <a:r>
                        <a:rPr lang="en-US" sz="1100" b="1" i="0" u="none" strike="noStrike">
                          <a:solidFill>
                            <a:srgbClr val="FFFFFF"/>
                          </a:solidFill>
                          <a:effectLst/>
                          <a:latin typeface="Calibri" panose="020F0502020204030204" pitchFamily="34" charset="0"/>
                        </a:rPr>
                        <a:t>1099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B7B7B"/>
                    </a:solidFill>
                  </a:tcPr>
                </a:tc>
                <a:tc>
                  <a:txBody>
                    <a:bodyPr/>
                    <a:lstStyle/>
                    <a:p>
                      <a:pPr algn="ctr" fontAlgn="ctr"/>
                      <a:r>
                        <a:rPr lang="en-US" sz="1100" b="1" i="0" u="none" strike="noStrike">
                          <a:solidFill>
                            <a:srgbClr val="FFFFFF"/>
                          </a:solidFill>
                          <a:effectLst/>
                          <a:latin typeface="Calibri" panose="020F0502020204030204" pitchFamily="34" charset="0"/>
                        </a:rPr>
                        <a:t>2159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B7B7B"/>
                    </a:solidFill>
                  </a:tcPr>
                </a:tc>
                <a:tc>
                  <a:txBody>
                    <a:bodyPr/>
                    <a:lstStyle/>
                    <a:p>
                      <a:pPr algn="ctr" fontAlgn="ctr"/>
                      <a:r>
                        <a:rPr lang="en-US" sz="1100" b="1" i="0" u="none" strike="noStrike" dirty="0">
                          <a:solidFill>
                            <a:srgbClr val="FFFFFF"/>
                          </a:solidFill>
                          <a:effectLst/>
                          <a:latin typeface="Calibri" panose="020F0502020204030204" pitchFamily="34" charset="0"/>
                        </a:rPr>
                        <a:t>3258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B7B7B"/>
                    </a:solidFill>
                  </a:tcPr>
                </a:tc>
                <a:extLst>
                  <a:ext uri="{0D108BD9-81ED-4DB2-BD59-A6C34878D82A}">
                    <a16:rowId xmlns:a16="http://schemas.microsoft.com/office/drawing/2014/main" val="573329404"/>
                  </a:ext>
                </a:extLst>
              </a:tr>
            </a:tbl>
          </a:graphicData>
        </a:graphic>
      </p:graphicFrame>
      <p:graphicFrame>
        <p:nvGraphicFramePr>
          <p:cNvPr id="43" name="Table 42">
            <a:extLst>
              <a:ext uri="{FF2B5EF4-FFF2-40B4-BE49-F238E27FC236}">
                <a16:creationId xmlns:a16="http://schemas.microsoft.com/office/drawing/2014/main" id="{7D528BA1-61D7-4C73-B4C8-8AF62724308B}"/>
              </a:ext>
            </a:extLst>
          </p:cNvPr>
          <p:cNvGraphicFramePr>
            <a:graphicFrameLocks noGrp="1"/>
          </p:cNvGraphicFramePr>
          <p:nvPr>
            <p:extLst>
              <p:ext uri="{D42A27DB-BD31-4B8C-83A1-F6EECF244321}">
                <p14:modId xmlns:p14="http://schemas.microsoft.com/office/powerpoint/2010/main" val="3417165945"/>
              </p:ext>
            </p:extLst>
          </p:nvPr>
        </p:nvGraphicFramePr>
        <p:xfrm>
          <a:off x="256099" y="10019995"/>
          <a:ext cx="5028791" cy="2943225"/>
        </p:xfrm>
        <a:graphic>
          <a:graphicData uri="http://schemas.openxmlformats.org/drawingml/2006/table">
            <a:tbl>
              <a:tblPr firstRow="1" firstCol="1" bandRow="1"/>
              <a:tblGrid>
                <a:gridCol w="1344540">
                  <a:extLst>
                    <a:ext uri="{9D8B030D-6E8A-4147-A177-3AD203B41FA5}">
                      <a16:colId xmlns:a16="http://schemas.microsoft.com/office/drawing/2014/main" val="2791000152"/>
                    </a:ext>
                  </a:extLst>
                </a:gridCol>
                <a:gridCol w="2329125">
                  <a:extLst>
                    <a:ext uri="{9D8B030D-6E8A-4147-A177-3AD203B41FA5}">
                      <a16:colId xmlns:a16="http://schemas.microsoft.com/office/drawing/2014/main" val="2756167012"/>
                    </a:ext>
                  </a:extLst>
                </a:gridCol>
                <a:gridCol w="677563">
                  <a:extLst>
                    <a:ext uri="{9D8B030D-6E8A-4147-A177-3AD203B41FA5}">
                      <a16:colId xmlns:a16="http://schemas.microsoft.com/office/drawing/2014/main" val="2471729250"/>
                    </a:ext>
                  </a:extLst>
                </a:gridCol>
                <a:gridCol w="677563">
                  <a:extLst>
                    <a:ext uri="{9D8B030D-6E8A-4147-A177-3AD203B41FA5}">
                      <a16:colId xmlns:a16="http://schemas.microsoft.com/office/drawing/2014/main" val="641568353"/>
                    </a:ext>
                  </a:extLst>
                </a:gridCol>
              </a:tblGrid>
              <a:tr h="190500">
                <a:tc gridSpan="4">
                  <a:txBody>
                    <a:bodyPr/>
                    <a:lstStyle/>
                    <a:p>
                      <a:pPr algn="ctr" fontAlgn="b"/>
                      <a:r>
                        <a:rPr lang="en-US" sz="1100" b="1" i="0" u="none" strike="noStrike" dirty="0">
                          <a:solidFill>
                            <a:srgbClr val="000000"/>
                          </a:solidFill>
                          <a:effectLst/>
                          <a:latin typeface="Calibri" panose="020F0502020204030204" pitchFamily="34" charset="0"/>
                        </a:rPr>
                        <a:t>Non-National Students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5200242"/>
                  </a:ext>
                </a:extLst>
              </a:tr>
              <a:tr h="466725">
                <a:tc gridSpan="4">
                  <a:txBody>
                    <a:bodyPr/>
                    <a:lstStyle/>
                    <a:p>
                      <a:pPr algn="ctr" fontAlgn="ctr"/>
                      <a:r>
                        <a:rPr lang="en-US" sz="1100" b="1" i="0" u="none" strike="noStrike" dirty="0">
                          <a:solidFill>
                            <a:srgbClr val="FFFFFF"/>
                          </a:solidFill>
                          <a:effectLst/>
                          <a:latin typeface="Calibri" panose="020F0502020204030204" pitchFamily="34" charset="0"/>
                        </a:rPr>
                        <a:t>A total of 923 non national students were enrolled at the UWI in the 2024/2025 academic year.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23579"/>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7653285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147410190"/>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356665339"/>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481257505"/>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58464254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86852182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47384663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84271433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448473685"/>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69747957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967770945"/>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4084019154"/>
                  </a:ext>
                </a:extLst>
              </a:tr>
            </a:tbl>
          </a:graphicData>
        </a:graphic>
      </p:graphicFrame>
      <p:grpSp>
        <p:nvGrpSpPr>
          <p:cNvPr id="44" name="Group 43">
            <a:extLst>
              <a:ext uri="{FF2B5EF4-FFF2-40B4-BE49-F238E27FC236}">
                <a16:creationId xmlns:a16="http://schemas.microsoft.com/office/drawing/2014/main" id="{1D8144AF-9B4F-4181-9433-5C7A96142324}"/>
              </a:ext>
            </a:extLst>
          </p:cNvPr>
          <p:cNvGrpSpPr/>
          <p:nvPr/>
        </p:nvGrpSpPr>
        <p:grpSpPr>
          <a:xfrm>
            <a:off x="256099" y="10687842"/>
            <a:ext cx="5028791" cy="1882926"/>
            <a:chOff x="0" y="0"/>
            <a:chExt cx="4495800" cy="1737360"/>
          </a:xfrm>
        </p:grpSpPr>
        <p:graphicFrame>
          <p:nvGraphicFramePr>
            <p:cNvPr id="45" name="Chart 44">
              <a:extLst>
                <a:ext uri="{FF2B5EF4-FFF2-40B4-BE49-F238E27FC236}">
                  <a16:creationId xmlns:a16="http://schemas.microsoft.com/office/drawing/2014/main" id="{45C171D1-2509-40CE-AED3-919311349E50}"/>
                </a:ext>
              </a:extLst>
            </p:cNvPr>
            <p:cNvGraphicFramePr/>
            <p:nvPr>
              <p:extLst>
                <p:ext uri="{D42A27DB-BD31-4B8C-83A1-F6EECF244321}">
                  <p14:modId xmlns:p14="http://schemas.microsoft.com/office/powerpoint/2010/main" val="3348435842"/>
                </p:ext>
              </p:extLst>
            </p:nvPr>
          </p:nvGraphicFramePr>
          <p:xfrm>
            <a:off x="0" y="0"/>
            <a:ext cx="2181224" cy="1737360"/>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46" name="Chart 45">
              <a:extLst>
                <a:ext uri="{FF2B5EF4-FFF2-40B4-BE49-F238E27FC236}">
                  <a16:creationId xmlns:a16="http://schemas.microsoft.com/office/drawing/2014/main" id="{2CA77052-0567-487A-9857-89EA7251782F}"/>
                </a:ext>
              </a:extLst>
            </p:cNvPr>
            <p:cNvGraphicFramePr/>
            <p:nvPr>
              <p:extLst>
                <p:ext uri="{D42A27DB-BD31-4B8C-83A1-F6EECF244321}">
                  <p14:modId xmlns:p14="http://schemas.microsoft.com/office/powerpoint/2010/main" val="2052171943"/>
                </p:ext>
              </p:extLst>
            </p:nvPr>
          </p:nvGraphicFramePr>
          <p:xfrm>
            <a:off x="2152647" y="0"/>
            <a:ext cx="2343153" cy="1737360"/>
          </p:xfrm>
          <a:graphic>
            <a:graphicData uri="http://schemas.openxmlformats.org/drawingml/2006/chart">
              <c:chart xmlns:c="http://schemas.openxmlformats.org/drawingml/2006/chart" xmlns:r="http://schemas.openxmlformats.org/officeDocument/2006/relationships" r:id="rId13"/>
            </a:graphicData>
          </a:graphic>
        </p:graphicFrame>
      </p:grpSp>
    </p:spTree>
    <p:extLst>
      <p:ext uri="{BB962C8B-B14F-4D97-AF65-F5344CB8AC3E}">
        <p14:creationId xmlns:p14="http://schemas.microsoft.com/office/powerpoint/2010/main" val="1216921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125623</TotalTime>
  <Words>466</Words>
  <Application>Microsoft Office PowerPoint</Application>
  <PresentationFormat>Custom</PresentationFormat>
  <Paragraphs>195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Mariell Parris</dc:creator>
  <cp:lastModifiedBy>Karelle Joseph</cp:lastModifiedBy>
  <cp:revision>196</cp:revision>
  <cp:lastPrinted>2019-06-13T14:01:47Z</cp:lastPrinted>
  <dcterms:created xsi:type="dcterms:W3CDTF">2015-03-12T14:41:08Z</dcterms:created>
  <dcterms:modified xsi:type="dcterms:W3CDTF">2026-04-30T18:48:58Z</dcterms:modified>
</cp:coreProperties>
</file>